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4" r:id="rId1"/>
    <p:sldMasterId id="2147483650" r:id="rId2"/>
    <p:sldMasterId id="2147483668" r:id="rId3"/>
  </p:sldMasterIdLst>
  <p:notesMasterIdLst>
    <p:notesMasterId r:id="rId26"/>
  </p:notesMasterIdLst>
  <p:handoutMasterIdLst>
    <p:handoutMasterId r:id="rId27"/>
  </p:handoutMasterIdLst>
  <p:sldIdLst>
    <p:sldId id="256" r:id="rId4"/>
    <p:sldId id="257" r:id="rId5"/>
    <p:sldId id="267" r:id="rId6"/>
    <p:sldId id="270" r:id="rId7"/>
    <p:sldId id="266" r:id="rId8"/>
    <p:sldId id="271" r:id="rId9"/>
    <p:sldId id="274" r:id="rId10"/>
    <p:sldId id="275" r:id="rId11"/>
    <p:sldId id="276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64" r:id="rId24"/>
    <p:sldId id="263" r:id="rId25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97"/>
    <a:srgbClr val="143B65"/>
    <a:srgbClr val="163A66"/>
    <a:srgbClr val="182741"/>
    <a:srgbClr val="88C1FB"/>
    <a:srgbClr val="88C1AD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2761" autoAdjust="0"/>
  </p:normalViewPr>
  <p:slideViewPr>
    <p:cSldViewPr>
      <p:cViewPr varScale="1">
        <p:scale>
          <a:sx n="104" d="100"/>
          <a:sy n="104" d="100"/>
        </p:scale>
        <p:origin x="145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2828" y="2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F4FA1-E705-D642-911A-870EFB734DEF}" type="datetimeFigureOut">
              <a:rPr lang="en-US" smtClean="0"/>
              <a:t>9/23/20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4615B-BC90-6B4E-A584-3EBB2331EE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5139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7" tIns="46579" rIns="93157" bIns="46579" numCol="1" anchor="t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2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7" tIns="46579" rIns="93157" bIns="46579" numCol="1" anchor="t" anchorCtr="0" compatLnSpc="1">
            <a:prstTxWarp prst="textNoShape">
              <a:avLst/>
            </a:prstTxWarp>
          </a:bodyPr>
          <a:lstStyle>
            <a:lvl1pPr algn="r">
              <a:defRPr sz="1200" dirty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6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7" tIns="46579" rIns="93157" bIns="465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7" tIns="46579" rIns="93157" bIns="46579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7" tIns="46579" rIns="93157" bIns="4657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73ED7939-297B-45BA-B47C-5C35927058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7517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609585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121917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82875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2438339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789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74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159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513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484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42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268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72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62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341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458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159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16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94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600" b="0" i="0" u="none" strike="noStrike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83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757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997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085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73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096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sted States Census Bureau">
            <a:extLst>
              <a:ext uri="{FF2B5EF4-FFF2-40B4-BE49-F238E27FC236}">
                <a16:creationId xmlns:a16="http://schemas.microsoft.com/office/drawing/2014/main" id="{794FB8C7-F582-294C-A2E9-B8053A25F6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6156" y="2958157"/>
            <a:ext cx="1790700" cy="1168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CB6CCC3-2E0C-DF43-BD99-8C51C8BDF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402449"/>
            <a:ext cx="10058400" cy="1325563"/>
          </a:xfrm>
          <a:prstGeom prst="rect">
            <a:avLst/>
          </a:prstGeom>
        </p:spPr>
        <p:txBody>
          <a:bodyPr anchor="ctr"/>
          <a:lstStyle>
            <a:lvl1pPr algn="l">
              <a:defRPr sz="4400"/>
            </a:lvl1pPr>
          </a:lstStyle>
          <a:p>
            <a:r>
              <a:rPr lang="en-US" dirty="0"/>
              <a:t>Select to edit Master Slide title</a:t>
            </a:r>
          </a:p>
        </p:txBody>
      </p:sp>
      <p:sp>
        <p:nvSpPr>
          <p:cNvPr id="12" name="Tagline 1">
            <a:extLst>
              <a:ext uri="{FF2B5EF4-FFF2-40B4-BE49-F238E27FC236}">
                <a16:creationId xmlns:a16="http://schemas.microsoft.com/office/drawing/2014/main" id="{15F0BFBB-7DB9-4F4D-8E22-A47B3B2097A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3400" y="1891357"/>
            <a:ext cx="10058400" cy="10668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chemeClr val="bg1"/>
                </a:solidFill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Select to edit theme tagline</a:t>
            </a:r>
          </a:p>
        </p:txBody>
      </p:sp>
      <p:sp>
        <p:nvSpPr>
          <p:cNvPr id="14" name="Date 1">
            <a:extLst>
              <a:ext uri="{FF2B5EF4-FFF2-40B4-BE49-F238E27FC236}">
                <a16:creationId xmlns:a16="http://schemas.microsoft.com/office/drawing/2014/main" id="{1BE96FF1-7F0B-F64F-9BA8-060D40D9EF4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33400" y="3124200"/>
            <a:ext cx="5711825" cy="914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Select to edit Event date</a:t>
            </a:r>
          </a:p>
        </p:txBody>
      </p:sp>
      <p:pic>
        <p:nvPicPr>
          <p:cNvPr id="19" name="GSA" descr="GSA Starmark logo">
            <a:extLst>
              <a:ext uri="{FF2B5EF4-FFF2-40B4-BE49-F238E27FC236}">
                <a16:creationId xmlns:a16="http://schemas.microsoft.com/office/drawing/2014/main" id="{CEA3245E-F14A-AA42-9624-39BB8B424F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32320" y="3081528"/>
            <a:ext cx="939800" cy="939800"/>
          </a:xfrm>
          <a:prstGeom prst="rect">
            <a:avLst/>
          </a:prstGeom>
        </p:spPr>
      </p:pic>
      <p:pic>
        <p:nvPicPr>
          <p:cNvPr id="21" name="CIOC" descr="Seal of the CIO Council">
            <a:extLst>
              <a:ext uri="{FF2B5EF4-FFF2-40B4-BE49-F238E27FC236}">
                <a16:creationId xmlns:a16="http://schemas.microsoft.com/office/drawing/2014/main" id="{E43662C4-6C9A-7441-AB8D-A7AFE05E484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6111" y="2971800"/>
            <a:ext cx="1155700" cy="1155700"/>
          </a:xfrm>
          <a:prstGeom prst="rect">
            <a:avLst/>
          </a:prstGeom>
        </p:spPr>
      </p:pic>
      <p:sp>
        <p:nvSpPr>
          <p:cNvPr id="18" name="Session Subtitle 1">
            <a:extLst>
              <a:ext uri="{FF2B5EF4-FFF2-40B4-BE49-F238E27FC236}">
                <a16:creationId xmlns:a16="http://schemas.microsoft.com/office/drawing/2014/main" id="{A1FF800B-0966-DB42-AFD8-523D9AFC696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3400" y="6115359"/>
            <a:ext cx="11049000" cy="533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rgbClr val="006197"/>
                </a:solidFill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Select to edit Session Subtitle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F6B97D93-9D74-564B-BF28-5F470A33E9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0" y="4857736"/>
            <a:ext cx="11049000" cy="1242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1">
                <a:solidFill>
                  <a:srgbClr val="006197"/>
                </a:solidFill>
                <a:latin typeface="+mj-lt"/>
              </a:defRPr>
            </a:lvl1pPr>
          </a:lstStyle>
          <a:p>
            <a:r>
              <a:rPr lang="en-US" dirty="0"/>
              <a:t>Select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2636815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Titl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C0E8BF59-931B-9F4E-960F-56E8C635932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82399" y="6477000"/>
            <a:ext cx="152401" cy="213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918A0E4-8D1D-874C-8F91-5090AB802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1" y="2553101"/>
            <a:ext cx="11165841" cy="2247499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006197"/>
                </a:solidFill>
                <a:latin typeface="+mj-lt"/>
              </a:defRPr>
            </a:lvl1pPr>
          </a:lstStyle>
          <a:p>
            <a:r>
              <a:rPr lang="en-US" dirty="0"/>
              <a:t>THANK YOU,</a:t>
            </a:r>
            <a:br>
              <a:rPr lang="en-US" dirty="0"/>
            </a:br>
            <a:r>
              <a:rPr lang="en-US" dirty="0"/>
              <a:t>For attending the…</a:t>
            </a:r>
          </a:p>
        </p:txBody>
      </p:sp>
    </p:spTree>
    <p:extLst>
      <p:ext uri="{BB962C8B-B14F-4D97-AF65-F5344CB8AC3E}">
        <p14:creationId xmlns:p14="http://schemas.microsoft.com/office/powerpoint/2010/main" val="244846114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CB6CCC3-2E0C-DF43-BD99-8C51C8BDF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402449"/>
            <a:ext cx="10058400" cy="1325563"/>
          </a:xfrm>
          <a:prstGeom prst="rect">
            <a:avLst/>
          </a:prstGeom>
        </p:spPr>
        <p:txBody>
          <a:bodyPr anchor="ctr"/>
          <a:lstStyle>
            <a:lvl1pPr algn="l">
              <a:defRPr sz="4400"/>
            </a:lvl1pPr>
          </a:lstStyle>
          <a:p>
            <a:r>
              <a:rPr lang="en-US" dirty="0"/>
              <a:t>Select to edit Master Slide title</a:t>
            </a:r>
          </a:p>
        </p:txBody>
      </p:sp>
      <p:sp>
        <p:nvSpPr>
          <p:cNvPr id="12" name="Tagline 1">
            <a:extLst>
              <a:ext uri="{FF2B5EF4-FFF2-40B4-BE49-F238E27FC236}">
                <a16:creationId xmlns:a16="http://schemas.microsoft.com/office/drawing/2014/main" id="{15F0BFBB-7DB9-4F4D-8E22-A47B3B2097A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3400" y="1891357"/>
            <a:ext cx="10058400" cy="10668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chemeClr val="bg1"/>
                </a:solidFill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Select to edit theme tagline</a:t>
            </a:r>
          </a:p>
        </p:txBody>
      </p:sp>
      <p:sp>
        <p:nvSpPr>
          <p:cNvPr id="14" name="Date 1">
            <a:extLst>
              <a:ext uri="{FF2B5EF4-FFF2-40B4-BE49-F238E27FC236}">
                <a16:creationId xmlns:a16="http://schemas.microsoft.com/office/drawing/2014/main" id="{1BE96FF1-7F0B-F64F-9BA8-060D40D9EF4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33400" y="3124200"/>
            <a:ext cx="5711825" cy="914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Select to edit Event date</a:t>
            </a:r>
          </a:p>
        </p:txBody>
      </p:sp>
      <p:sp>
        <p:nvSpPr>
          <p:cNvPr id="18" name="Session Subtitle 1">
            <a:extLst>
              <a:ext uri="{FF2B5EF4-FFF2-40B4-BE49-F238E27FC236}">
                <a16:creationId xmlns:a16="http://schemas.microsoft.com/office/drawing/2014/main" id="{A1FF800B-0966-DB42-AFD8-523D9AFC696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3400" y="6115359"/>
            <a:ext cx="11049000" cy="533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rgbClr val="006197"/>
                </a:solidFill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Select to edit Session Subtitle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F6B97D93-9D74-564B-BF28-5F470A33E9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0" y="4857736"/>
            <a:ext cx="11049000" cy="1242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1">
                <a:solidFill>
                  <a:srgbClr val="006197"/>
                </a:solidFill>
                <a:latin typeface="+mj-lt"/>
              </a:defRPr>
            </a:lvl1pPr>
          </a:lstStyle>
          <a:p>
            <a:r>
              <a:rPr lang="en-US" dirty="0"/>
              <a:t>Select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2422351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2DBF105-BC8D-AA40-84BC-F0B0E41BB3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371600"/>
            <a:ext cx="11277600" cy="493776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6197"/>
              </a:buClr>
              <a:defRPr sz="2800">
                <a:solidFill>
                  <a:srgbClr val="006197"/>
                </a:solidFill>
              </a:defRPr>
            </a:lvl1pPr>
            <a:lvl2pPr>
              <a:lnSpc>
                <a:spcPct val="100000"/>
              </a:lnSpc>
              <a:buClr>
                <a:srgbClr val="006197"/>
              </a:buClr>
              <a:defRPr sz="2600">
                <a:solidFill>
                  <a:srgbClr val="006197"/>
                </a:solidFill>
              </a:defRPr>
            </a:lvl2pPr>
            <a:lvl3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3pPr>
            <a:lvl4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4pPr>
            <a:lvl5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BB117F11-7603-2F46-8DC5-14B5E76330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2DBF105-BC8D-AA40-84BC-F0B0E41BB3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371600"/>
            <a:ext cx="5486400" cy="493776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6197"/>
              </a:buClr>
              <a:defRPr sz="2800">
                <a:solidFill>
                  <a:srgbClr val="006197"/>
                </a:solidFill>
              </a:defRPr>
            </a:lvl1pPr>
            <a:lvl2pPr>
              <a:lnSpc>
                <a:spcPct val="100000"/>
              </a:lnSpc>
              <a:buClr>
                <a:srgbClr val="006197"/>
              </a:buClr>
              <a:defRPr sz="2600" baseline="0">
                <a:solidFill>
                  <a:srgbClr val="006197"/>
                </a:solidFill>
              </a:defRPr>
            </a:lvl2pPr>
            <a:lvl3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3pPr>
            <a:lvl4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4pPr>
            <a:lvl5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248400" y="1371600"/>
            <a:ext cx="5486400" cy="4953000"/>
          </a:xfrm>
          <a:prstGeom prst="rect">
            <a:avLst/>
          </a:prstGeom>
        </p:spPr>
        <p:txBody>
          <a:bodyPr/>
          <a:lstStyle>
            <a:lvl1pPr marL="22859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8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1pPr>
            <a:lvl2pPr marL="458777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6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2pPr>
            <a:lvl3pPr marL="630223" indent="-169858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3pPr>
            <a:lvl4pPr marL="97311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4pPr>
            <a:lvl5pPr marL="1320767" indent="-219069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  <a:p>
            <a:pPr lvl="0"/>
            <a:endParaRPr lang="en-US" dirty="0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BB117F11-7603-2F46-8DC5-14B5E76330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76388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Columns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Heading 1">
            <a:extLst>
              <a:ext uri="{FF2B5EF4-FFF2-40B4-BE49-F238E27FC236}">
                <a16:creationId xmlns:a16="http://schemas.microsoft.com/office/drawing/2014/main" id="{D6523D8F-AEC0-8740-88F3-E33A19618D0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1371600"/>
            <a:ext cx="5486400" cy="762000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rgbClr val="00619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level (Arial 28 pt.)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2DBF105-BC8D-AA40-84BC-F0B0E41BB3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2286000"/>
            <a:ext cx="5486400" cy="402336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6197"/>
              </a:buClr>
              <a:defRPr sz="2800">
                <a:solidFill>
                  <a:srgbClr val="006197"/>
                </a:solidFill>
              </a:defRPr>
            </a:lvl1pPr>
            <a:lvl2pPr>
              <a:lnSpc>
                <a:spcPct val="100000"/>
              </a:lnSpc>
              <a:buClr>
                <a:srgbClr val="006197"/>
              </a:buClr>
              <a:defRPr sz="2600" baseline="0">
                <a:solidFill>
                  <a:srgbClr val="006197"/>
                </a:solidFill>
              </a:defRPr>
            </a:lvl2pPr>
            <a:lvl3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3pPr>
            <a:lvl4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4pPr>
            <a:lvl5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</p:txBody>
      </p:sp>
      <p:sp>
        <p:nvSpPr>
          <p:cNvPr id="9" name="Content Heading 2">
            <a:extLst>
              <a:ext uri="{FF2B5EF4-FFF2-40B4-BE49-F238E27FC236}">
                <a16:creationId xmlns:a16="http://schemas.microsoft.com/office/drawing/2014/main" id="{ED0C8B5C-8C7D-CD4B-982F-6FE0AD72657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50806" y="1371600"/>
            <a:ext cx="5486400" cy="76200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chemeClr val="accent1">
                  <a:lumMod val="50000"/>
                </a:schemeClr>
              </a:buClr>
              <a:buSzPct val="100000"/>
              <a:buFont typeface="Wingdings" pitchFamily="2" charset="2"/>
              <a:buNone/>
              <a:tabLst/>
              <a:defRPr sz="2800">
                <a:solidFill>
                  <a:srgbClr val="006197"/>
                </a:solidFill>
                <a:latin typeface="+mj-lt"/>
              </a:defRPr>
            </a:lvl1pPr>
          </a:lstStyle>
          <a:p>
            <a:pPr marL="228594" marR="0" lvl="0" indent="-228594" algn="l" defTabSz="914400" rtl="0" eaLnBrk="0" fontAlgn="base" latinLnBrk="0" hangingPunct="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chemeClr val="accent1">
                  <a:lumMod val="50000"/>
                </a:schemeClr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US" dirty="0"/>
              <a:t>First level (Arial 28 pt.)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248400" y="2286000"/>
            <a:ext cx="5486400" cy="4038600"/>
          </a:xfrm>
          <a:prstGeom prst="rect">
            <a:avLst/>
          </a:prstGeom>
        </p:spPr>
        <p:txBody>
          <a:bodyPr/>
          <a:lstStyle>
            <a:lvl1pPr marL="22859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8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1pPr>
            <a:lvl2pPr marL="458777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6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2pPr>
            <a:lvl3pPr marL="630223" indent="-169858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3pPr>
            <a:lvl4pPr marL="97311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4pPr>
            <a:lvl5pPr marL="1320767" indent="-219069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  <a:p>
            <a:pPr lvl="0"/>
            <a:endParaRPr lang="en-US" dirty="0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BB117F11-7603-2F46-8DC5-14B5E76330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3659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2DBF105-BC8D-AA40-84BC-F0B0E41BB3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371600"/>
            <a:ext cx="3474720" cy="493776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6197"/>
              </a:buClr>
              <a:defRPr sz="2800">
                <a:solidFill>
                  <a:srgbClr val="006197"/>
                </a:solidFill>
              </a:defRPr>
            </a:lvl1pPr>
            <a:lvl2pPr>
              <a:lnSpc>
                <a:spcPct val="100000"/>
              </a:lnSpc>
              <a:buClr>
                <a:srgbClr val="006197"/>
              </a:buClr>
              <a:defRPr sz="2600" baseline="0">
                <a:solidFill>
                  <a:srgbClr val="006197"/>
                </a:solidFill>
              </a:defRPr>
            </a:lvl2pPr>
            <a:lvl3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3pPr>
            <a:lvl4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4pPr>
            <a:lvl5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358640" y="1371600"/>
            <a:ext cx="3474720" cy="4953000"/>
          </a:xfrm>
          <a:prstGeom prst="rect">
            <a:avLst/>
          </a:prstGeom>
        </p:spPr>
        <p:txBody>
          <a:bodyPr/>
          <a:lstStyle>
            <a:lvl1pPr marL="22859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8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1pPr>
            <a:lvl2pPr marL="458777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6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2pPr>
            <a:lvl3pPr marL="630223" indent="-169858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3pPr>
            <a:lvl4pPr marL="97311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4pPr>
            <a:lvl5pPr marL="1320767" indent="-219069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  <a:p>
            <a:pPr lvl="0"/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8229600" y="1371600"/>
            <a:ext cx="3474720" cy="4953000"/>
          </a:xfrm>
          <a:prstGeom prst="rect">
            <a:avLst/>
          </a:prstGeom>
        </p:spPr>
        <p:txBody>
          <a:bodyPr/>
          <a:lstStyle>
            <a:lvl1pPr marL="228594" indent="-228594">
              <a:defRPr lang="en-US" sz="28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1pPr>
            <a:lvl2pPr marL="458777" indent="-228594">
              <a:defRPr lang="en-US" sz="26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2pPr>
            <a:lvl3pPr marL="630223" indent="-169858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3pPr>
            <a:lvl4pPr marL="97311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4pPr>
            <a:lvl5pPr marL="1320767" indent="-219069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28594" lvl="0" indent="-228594" algn="l" rtl="0" eaLnBrk="0" fontAlgn="base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rgbClr val="006197"/>
              </a:buClr>
              <a:buSzPct val="100000"/>
              <a:buFont typeface="Wingdings" pitchFamily="2" charset="2"/>
              <a:buChar char="§"/>
            </a:pPr>
            <a:r>
              <a:rPr lang="en-US" dirty="0"/>
              <a:t>First level (Arial 28 pt.)</a:t>
            </a:r>
          </a:p>
          <a:p>
            <a:pPr marL="458777" lvl="1" indent="-228594" algn="l" rtl="0" eaLnBrk="0" fontAlgn="base" hangingPunct="0">
              <a:lnSpc>
                <a:spcPct val="100000"/>
              </a:lnSpc>
              <a:spcBef>
                <a:spcPct val="5000"/>
              </a:spcBef>
              <a:spcAft>
                <a:spcPct val="25000"/>
              </a:spcAft>
              <a:buClr>
                <a:srgbClr val="006197"/>
              </a:buClr>
              <a:buFont typeface="Wingdings" pitchFamily="2" charset="2"/>
              <a:buChar char="§"/>
            </a:pPr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BB117F11-7603-2F46-8DC5-14B5E76330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54653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 Columns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Heading 1">
            <a:extLst>
              <a:ext uri="{FF2B5EF4-FFF2-40B4-BE49-F238E27FC236}">
                <a16:creationId xmlns:a16="http://schemas.microsoft.com/office/drawing/2014/main" id="{8DE4E73F-E09E-F74C-BE47-6EE4C9A9F90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57200" y="1371600"/>
            <a:ext cx="3474720" cy="76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r>
              <a:rPr lang="en-US" dirty="0"/>
              <a:t>First level (Arial 28 pt.)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2DBF105-BC8D-AA40-84BC-F0B0E41BB3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2286000"/>
            <a:ext cx="3474720" cy="402336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6197"/>
              </a:buClr>
              <a:defRPr sz="2800">
                <a:solidFill>
                  <a:srgbClr val="006197"/>
                </a:solidFill>
              </a:defRPr>
            </a:lvl1pPr>
            <a:lvl2pPr>
              <a:lnSpc>
                <a:spcPct val="100000"/>
              </a:lnSpc>
              <a:buClr>
                <a:srgbClr val="006197"/>
              </a:buClr>
              <a:defRPr sz="2600" baseline="0">
                <a:solidFill>
                  <a:srgbClr val="006197"/>
                </a:solidFill>
              </a:defRPr>
            </a:lvl2pPr>
            <a:lvl3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3pPr>
            <a:lvl4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4pPr>
            <a:lvl5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</p:txBody>
      </p:sp>
      <p:sp>
        <p:nvSpPr>
          <p:cNvPr id="9" name="Content Heading 2">
            <a:extLst>
              <a:ext uri="{FF2B5EF4-FFF2-40B4-BE49-F238E27FC236}">
                <a16:creationId xmlns:a16="http://schemas.microsoft.com/office/drawing/2014/main" id="{680373E7-5459-524E-B637-E2639AA101B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58640" y="1374808"/>
            <a:ext cx="3474720" cy="762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chemeClr val="accent1">
                  <a:lumMod val="50000"/>
                </a:schemeClr>
              </a:buClr>
              <a:buSzPct val="100000"/>
              <a:buFont typeface="Wingdings" pitchFamily="2" charset="2"/>
              <a:buNone/>
              <a:tabLst/>
              <a:defRPr sz="2800">
                <a:solidFill>
                  <a:srgbClr val="00619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level (Arial 28 pt.)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358640" y="2286000"/>
            <a:ext cx="3474720" cy="4023360"/>
          </a:xfrm>
          <a:prstGeom prst="rect">
            <a:avLst/>
          </a:prstGeom>
        </p:spPr>
        <p:txBody>
          <a:bodyPr/>
          <a:lstStyle>
            <a:lvl1pPr marL="22859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8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1pPr>
            <a:lvl2pPr marL="458777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6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2pPr>
            <a:lvl3pPr marL="630223" indent="-169858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3pPr>
            <a:lvl4pPr marL="97311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4pPr>
            <a:lvl5pPr marL="1320767" indent="-219069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</p:txBody>
      </p:sp>
      <p:sp>
        <p:nvSpPr>
          <p:cNvPr id="11" name="Content Heading 3">
            <a:extLst>
              <a:ext uri="{FF2B5EF4-FFF2-40B4-BE49-F238E27FC236}">
                <a16:creationId xmlns:a16="http://schemas.microsoft.com/office/drawing/2014/main" id="{413E4CA1-ACFB-FA4B-8CA0-3B64D23EC2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29600" y="1371600"/>
            <a:ext cx="3474720" cy="762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chemeClr val="accent1">
                  <a:lumMod val="50000"/>
                </a:schemeClr>
              </a:buClr>
              <a:buSzPct val="100000"/>
              <a:buFont typeface="Wingdings" pitchFamily="2" charset="2"/>
              <a:buNone/>
              <a:tabLst/>
              <a:defRPr sz="2800">
                <a:latin typeface="+mj-lt"/>
              </a:defRPr>
            </a:lvl1pPr>
          </a:lstStyle>
          <a:p>
            <a:pPr lvl="0"/>
            <a:r>
              <a:rPr lang="en-US" dirty="0"/>
              <a:t>First level (Arial 28 pt.)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8229600" y="2286000"/>
            <a:ext cx="3474720" cy="4023360"/>
          </a:xfrm>
          <a:prstGeom prst="rect">
            <a:avLst/>
          </a:prstGeom>
        </p:spPr>
        <p:txBody>
          <a:bodyPr/>
          <a:lstStyle>
            <a:lvl1pPr marL="228594" indent="-228594">
              <a:defRPr lang="en-US" sz="28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1pPr>
            <a:lvl2pPr marL="458777" indent="-228594">
              <a:defRPr lang="en-US" sz="26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2pPr>
            <a:lvl3pPr marL="630223" indent="-169858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3pPr>
            <a:lvl4pPr marL="97311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4pPr>
            <a:lvl5pPr marL="1320767" indent="-219069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28594" lvl="0" indent="-228594" algn="l" rtl="0" eaLnBrk="0" fontAlgn="base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rgbClr val="006197"/>
              </a:buClr>
              <a:buSzPct val="100000"/>
              <a:buFont typeface="Wingdings" pitchFamily="2" charset="2"/>
              <a:buChar char="§"/>
            </a:pPr>
            <a:r>
              <a:rPr lang="en-US" dirty="0"/>
              <a:t>First level (Arial 28 pt.)</a:t>
            </a:r>
          </a:p>
          <a:p>
            <a:pPr marL="458777" lvl="1" indent="-228594" algn="l" rtl="0" eaLnBrk="0" fontAlgn="base" hangingPunct="0">
              <a:lnSpc>
                <a:spcPct val="100000"/>
              </a:lnSpc>
              <a:spcBef>
                <a:spcPct val="5000"/>
              </a:spcBef>
              <a:spcAft>
                <a:spcPct val="25000"/>
              </a:spcAft>
              <a:buClr>
                <a:srgbClr val="006197"/>
              </a:buClr>
              <a:buFont typeface="Wingdings" pitchFamily="2" charset="2"/>
              <a:buChar char="§"/>
            </a:pPr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BB117F11-7603-2F46-8DC5-14B5E76330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8337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BB117F11-7603-2F46-8DC5-14B5E76330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8989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553101"/>
            <a:ext cx="11165841" cy="2247499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00619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C0E8BF59-931B-9F4E-960F-56E8C635932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82399" y="6477000"/>
            <a:ext cx="152401" cy="213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4056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F71D78-2C18-1E4F-8561-986AF679E273}"/>
              </a:ext>
            </a:extLst>
          </p:cNvPr>
          <p:cNvSpPr/>
          <p:nvPr userDrawn="1"/>
        </p:nvSpPr>
        <p:spPr>
          <a:xfrm>
            <a:off x="0" y="4572000"/>
            <a:ext cx="12192000" cy="2133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A87D3DE-08FD-1049-B82B-03AC5DE643A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457189" rtl="0" eaLnBrk="1" latinLnBrk="0" hangingPunct="1">
              <a:spcBef>
                <a:spcPct val="0"/>
              </a:spcBef>
              <a:buNone/>
              <a:defRPr sz="4500" b="1" i="0" kern="120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48E3DDE-BB76-E845-828F-0FBEAB40464F}"/>
              </a:ext>
            </a:extLst>
          </p:cNvPr>
          <p:cNvSpPr txBox="1">
            <a:spLocks/>
          </p:cNvSpPr>
          <p:nvPr userDrawn="1"/>
        </p:nvSpPr>
        <p:spPr>
          <a:xfrm>
            <a:off x="838200" y="1752600"/>
            <a:ext cx="10515600" cy="1066800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3000" b="1" i="1" kern="1200">
                <a:solidFill>
                  <a:schemeClr val="bg1"/>
                </a:solidFill>
                <a:latin typeface="Helvetica Bold Oblique" pitchFamily="2" charset="0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9A931E-600E-AF4F-8B58-BDB9EE90A9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06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hf hdr="0" ftr="0" dt="0"/>
  <p:txStyles>
    <p:titleStyle>
      <a:lvl1pPr algn="l" defTabSz="457189" rtl="0" eaLnBrk="1" latinLnBrk="0" hangingPunct="1">
        <a:spcBef>
          <a:spcPct val="0"/>
        </a:spcBef>
        <a:buNone/>
        <a:defRPr sz="45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8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F07CCA-0975-BB42-B623-5B403A2A78A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1067645"/>
          </a:xfrm>
          <a:prstGeom prst="rect">
            <a:avLst/>
          </a:prstGeom>
        </p:spPr>
      </p:pic>
      <p:sp>
        <p:nvSpPr>
          <p:cNvPr id="2051" name="Title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317405"/>
            <a:ext cx="1051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09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" name="Footer Line" descr="graphic line"/>
          <p:cNvSpPr>
            <a:spLocks noChangeShapeType="1"/>
          </p:cNvSpPr>
          <p:nvPr userDrawn="1"/>
        </p:nvSpPr>
        <p:spPr bwMode="auto">
          <a:xfrm>
            <a:off x="460248" y="6400800"/>
            <a:ext cx="11274552" cy="0"/>
          </a:xfrm>
          <a:prstGeom prst="line">
            <a:avLst/>
          </a:prstGeom>
          <a:noFill/>
          <a:ln w="3175" cmpd="sng">
            <a:solidFill>
              <a:schemeClr val="bg2"/>
            </a:solidFill>
            <a:round/>
            <a:headEnd/>
            <a:tailEnd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7" name="Footer Slug">
            <a:extLst>
              <a:ext uri="{FF2B5EF4-FFF2-40B4-BE49-F238E27FC236}">
                <a16:creationId xmlns:a16="http://schemas.microsoft.com/office/drawing/2014/main" id="{ACD62210-52F4-6046-B723-D2A396229A65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6492240"/>
            <a:ext cx="6593839" cy="18288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l" defTabSz="1219170" rtl="0" eaLnBrk="1" fontAlgn="base" latinLnBrk="0" hangingPunct="1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dirty="0">
                <a:solidFill>
                  <a:srgbClr val="006197"/>
                </a:solidFill>
                <a:latin typeface="Arial" pitchFamily="34" charset="0"/>
                <a:ea typeface="ヒラギノ角ゴ Pro W3" pitchFamily="-65" charset="-128"/>
                <a:sym typeface="Arial" pitchFamily="34" charset="0"/>
              </a:rPr>
              <a:t>IAAF 2020  / </a:t>
            </a:r>
            <a:r>
              <a:rPr lang="en-US" sz="800" b="0" dirty="0">
                <a:solidFill>
                  <a:srgbClr val="006197"/>
                </a:solidFill>
              </a:rPr>
              <a:t> </a:t>
            </a:r>
            <a:r>
              <a:rPr lang="en-US" sz="800" b="0" i="0" u="none" strike="noStrike" kern="1200" dirty="0">
                <a:solidFill>
                  <a:srgbClr val="006197"/>
                </a:solidFill>
                <a:effectLst/>
                <a:latin typeface="Arial" charset="0"/>
                <a:ea typeface="+mn-ea"/>
                <a:cs typeface="+mn-cs"/>
              </a:rPr>
              <a:t>General Services Administration  /  United States Census Bureau  /  Sponsored by the Federal CIO Council </a:t>
            </a:r>
            <a:endParaRPr lang="en-US" sz="800" dirty="0">
              <a:solidFill>
                <a:srgbClr val="006197"/>
              </a:solidFill>
              <a:latin typeface="Arial" pitchFamily="34" charset="0"/>
              <a:ea typeface="ヒラギノ角ゴ Pro W3" pitchFamily="-65" charset="-128"/>
              <a:sym typeface="Arial" pitchFamily="34" charset="0"/>
            </a:endParaRP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31F29473-E2E6-F549-8803-BDCB3CB7FD6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01401" y="6492240"/>
            <a:ext cx="533400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3" r:id="rId2"/>
    <p:sldLayoutId id="2147483676" r:id="rId3"/>
    <p:sldLayoutId id="2147483675" r:id="rId4"/>
    <p:sldLayoutId id="2147483677" r:id="rId5"/>
    <p:sldLayoutId id="2147483674" r:id="rId6"/>
  </p:sldLayoutIdLst>
  <p:transition/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9pPr>
    </p:titleStyle>
    <p:bodyStyle>
      <a:lvl1pPr marL="228594" indent="-228594" algn="l" rtl="0" eaLnBrk="0" fontAlgn="base" hangingPunct="0">
        <a:lnSpc>
          <a:spcPct val="90000"/>
        </a:lnSpc>
        <a:spcBef>
          <a:spcPct val="25000"/>
        </a:spcBef>
        <a:spcAft>
          <a:spcPct val="25000"/>
        </a:spcAft>
        <a:buClr>
          <a:schemeClr val="accent1">
            <a:lumMod val="50000"/>
          </a:schemeClr>
        </a:buClr>
        <a:buSzPct val="100000"/>
        <a:buFont typeface="Wingdings" pitchFamily="2" charset="2"/>
        <a:buChar char="§"/>
        <a:defRPr sz="2200">
          <a:solidFill>
            <a:srgbClr val="003366"/>
          </a:solidFill>
          <a:latin typeface="+mn-lt"/>
          <a:ea typeface="+mn-ea"/>
          <a:cs typeface="+mn-cs"/>
        </a:defRPr>
      </a:lvl1pPr>
      <a:lvl2pPr marL="458777" indent="-228594" algn="l" rtl="0" eaLnBrk="0" fontAlgn="base" hangingPunct="0">
        <a:lnSpc>
          <a:spcPct val="90000"/>
        </a:lnSpc>
        <a:spcBef>
          <a:spcPct val="5000"/>
        </a:spcBef>
        <a:spcAft>
          <a:spcPct val="25000"/>
        </a:spcAft>
        <a:buClr>
          <a:schemeClr val="accent1">
            <a:lumMod val="50000"/>
          </a:schemeClr>
        </a:buClr>
        <a:buFont typeface="Wingdings" pitchFamily="2" charset="2"/>
        <a:buChar char="§"/>
        <a:defRPr sz="2000">
          <a:solidFill>
            <a:srgbClr val="003366"/>
          </a:solidFill>
          <a:latin typeface="+mn-lt"/>
          <a:ea typeface="+mn-ea"/>
        </a:defRPr>
      </a:lvl2pPr>
      <a:lvl3pPr marL="630223" indent="-169858" algn="l" rtl="0" eaLnBrk="0" fontAlgn="base" hangingPunct="0">
        <a:lnSpc>
          <a:spcPct val="90000"/>
        </a:lnSpc>
        <a:spcBef>
          <a:spcPct val="5000"/>
        </a:spcBef>
        <a:spcAft>
          <a:spcPct val="25000"/>
        </a:spcAft>
        <a:buClr>
          <a:schemeClr val="accent1">
            <a:lumMod val="50000"/>
          </a:schemeClr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3pPr>
      <a:lvl4pPr marL="973114" indent="-228594" algn="l" rtl="0" eaLnBrk="0" fontAlgn="base" hangingPunct="0">
        <a:lnSpc>
          <a:spcPct val="95000"/>
        </a:lnSpc>
        <a:spcBef>
          <a:spcPct val="0"/>
        </a:spcBef>
        <a:spcAft>
          <a:spcPct val="30000"/>
        </a:spcAft>
        <a:buClr>
          <a:schemeClr val="accent1">
            <a:lumMod val="50000"/>
          </a:schemeClr>
        </a:buClr>
        <a:buSzPct val="100000"/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4pPr>
      <a:lvl5pPr marL="1320767" indent="-219069" algn="l" rtl="0" eaLnBrk="0" fontAlgn="base" hangingPunct="0">
        <a:lnSpc>
          <a:spcPct val="95000"/>
        </a:lnSpc>
        <a:spcBef>
          <a:spcPct val="0"/>
        </a:spcBef>
        <a:spcAft>
          <a:spcPct val="30000"/>
        </a:spcAft>
        <a:buClr>
          <a:schemeClr val="accent1">
            <a:lumMod val="50000"/>
          </a:schemeClr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5pPr>
      <a:lvl6pPr marL="1777956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6pPr>
      <a:lvl7pPr marL="2235144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7pPr>
      <a:lvl8pPr marL="2692333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8pPr>
      <a:lvl9pPr marL="3149521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A4D7233-9131-FF40-AFB9-49EAF2C1DC64}"/>
              </a:ext>
            </a:extLst>
          </p:cNvPr>
          <p:cNvGrpSpPr/>
          <p:nvPr userDrawn="1"/>
        </p:nvGrpSpPr>
        <p:grpSpPr>
          <a:xfrm>
            <a:off x="0" y="0"/>
            <a:ext cx="12188376" cy="177800"/>
            <a:chOff x="0" y="0"/>
            <a:chExt cx="9141282" cy="28575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FC2459C-3BCE-E84D-A799-5803BFA53123}"/>
                </a:ext>
              </a:extLst>
            </p:cNvPr>
            <p:cNvSpPr/>
            <p:nvPr userDrawn="1"/>
          </p:nvSpPr>
          <p:spPr>
            <a:xfrm>
              <a:off x="0" y="0"/>
              <a:ext cx="3200400" cy="285750"/>
            </a:xfrm>
            <a:prstGeom prst="rect">
              <a:avLst/>
            </a:prstGeom>
            <a:solidFill>
              <a:srgbClr val="0061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D76A929-EEC6-F544-9B6A-A0845E14DC76}"/>
                </a:ext>
              </a:extLst>
            </p:cNvPr>
            <p:cNvSpPr/>
            <p:nvPr userDrawn="1"/>
          </p:nvSpPr>
          <p:spPr>
            <a:xfrm>
              <a:off x="3225114" y="0"/>
              <a:ext cx="5916168" cy="2857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Line 9" descr="graphic line">
            <a:extLst>
              <a:ext uri="{FF2B5EF4-FFF2-40B4-BE49-F238E27FC236}">
                <a16:creationId xmlns:a16="http://schemas.microsoft.com/office/drawing/2014/main" id="{80B677BB-F4F5-DC42-B3B6-B5CF5AED7DF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60248" y="6400800"/>
            <a:ext cx="11274552" cy="0"/>
          </a:xfrm>
          <a:prstGeom prst="line">
            <a:avLst/>
          </a:prstGeom>
          <a:noFill/>
          <a:ln w="3175" cmpd="sng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73A2CA48-B7C7-2E46-A607-3F41A55C7D5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C35F0F-7BD1-234C-ADC2-582D7E292408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6492240"/>
            <a:ext cx="6593839" cy="18288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l" defTabSz="1219170" rtl="0" eaLnBrk="1" fontAlgn="base" latinLnBrk="0" hangingPunct="1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dirty="0">
                <a:solidFill>
                  <a:srgbClr val="006197"/>
                </a:solidFill>
                <a:latin typeface="Arial" pitchFamily="34" charset="0"/>
                <a:ea typeface="ヒラギノ角ゴ Pro W3" pitchFamily="-65" charset="-128"/>
                <a:sym typeface="Arial" pitchFamily="34" charset="0"/>
              </a:rPr>
              <a:t>IAAF 2020  / </a:t>
            </a:r>
            <a:r>
              <a:rPr lang="en-US" sz="800" b="0" dirty="0">
                <a:solidFill>
                  <a:srgbClr val="006197"/>
                </a:solidFill>
              </a:rPr>
              <a:t> </a:t>
            </a:r>
            <a:r>
              <a:rPr lang="en-US" sz="800" b="0" i="0" u="none" strike="noStrike" kern="1200" dirty="0">
                <a:solidFill>
                  <a:srgbClr val="006197"/>
                </a:solidFill>
                <a:effectLst/>
                <a:latin typeface="Arial" charset="0"/>
                <a:ea typeface="+mn-ea"/>
                <a:cs typeface="+mn-cs"/>
              </a:rPr>
              <a:t>General Services Administration  /  United States Census Bureau  /  Sponsored by the Federal CIO Council </a:t>
            </a:r>
            <a:endParaRPr lang="en-US" sz="800" dirty="0">
              <a:solidFill>
                <a:srgbClr val="006197"/>
              </a:solidFill>
              <a:latin typeface="Arial" pitchFamily="34" charset="0"/>
              <a:ea typeface="ヒラギノ角ゴ Pro W3" pitchFamily="-65" charset="-128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7" r:id="rId2"/>
  </p:sldLayoutIdLst>
  <p:transition/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9pPr>
    </p:titleStyle>
    <p:bodyStyle>
      <a:lvl1pPr marL="228594" indent="-228594" algn="l" rtl="0" eaLnBrk="0" fontAlgn="base" hangingPunct="0">
        <a:lnSpc>
          <a:spcPct val="90000"/>
        </a:lnSpc>
        <a:spcBef>
          <a:spcPct val="25000"/>
        </a:spcBef>
        <a:spcAft>
          <a:spcPct val="25000"/>
        </a:spcAft>
        <a:buClr>
          <a:srgbClr val="003366"/>
        </a:buClr>
        <a:buSzPct val="100000"/>
        <a:buFont typeface="Wingdings" pitchFamily="2" charset="2"/>
        <a:buChar char="§"/>
        <a:defRPr sz="2000">
          <a:solidFill>
            <a:srgbClr val="003366"/>
          </a:solidFill>
          <a:latin typeface="+mn-lt"/>
          <a:ea typeface="+mn-ea"/>
          <a:cs typeface="+mn-cs"/>
        </a:defRPr>
      </a:lvl1pPr>
      <a:lvl2pPr marL="458777" indent="-228594" algn="l" rtl="0" eaLnBrk="0" fontAlgn="base" hangingPunct="0">
        <a:lnSpc>
          <a:spcPct val="90000"/>
        </a:lnSpc>
        <a:spcBef>
          <a:spcPct val="5000"/>
        </a:spcBef>
        <a:spcAft>
          <a:spcPct val="25000"/>
        </a:spcAft>
        <a:buClr>
          <a:srgbClr val="339900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2pPr>
      <a:lvl3pPr marL="630223" indent="-169858" algn="l" rtl="0" eaLnBrk="0" fontAlgn="base" hangingPunct="0">
        <a:lnSpc>
          <a:spcPct val="90000"/>
        </a:lnSpc>
        <a:spcBef>
          <a:spcPct val="5000"/>
        </a:spcBef>
        <a:spcAft>
          <a:spcPct val="25000"/>
        </a:spcAft>
        <a:buClr>
          <a:srgbClr val="79736A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3pPr>
      <a:lvl4pPr marL="973114" indent="-228594" algn="l" rtl="0" eaLnBrk="0" fontAlgn="base" hangingPunct="0">
        <a:lnSpc>
          <a:spcPct val="95000"/>
        </a:lnSpc>
        <a:spcBef>
          <a:spcPct val="0"/>
        </a:spcBef>
        <a:spcAft>
          <a:spcPct val="30000"/>
        </a:spcAft>
        <a:buClr>
          <a:srgbClr val="B90000"/>
        </a:buClr>
        <a:buSzPct val="100000"/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4pPr>
      <a:lvl5pPr marL="1320767" indent="-219069" algn="l" rtl="0" eaLnBrk="0" fontAlgn="base" hangingPunct="0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5pPr>
      <a:lvl6pPr marL="1777956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6pPr>
      <a:lvl7pPr marL="2235144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7pPr>
      <a:lvl8pPr marL="2692333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8pPr>
      <a:lvl9pPr marL="3149521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accessibility.digital.gov/" TargetMode="External"/><Relationship Id="rId3" Type="http://schemas.openxmlformats.org/officeDocument/2006/relationships/hyperlink" Target="https://www.section508.gov/" TargetMode="External"/><Relationship Id="rId7" Type="http://schemas.openxmlformats.org/officeDocument/2006/relationships/hyperlink" Target="https://designsystem.digital.gov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igital.gov/communities/it-accessibility-section-508/" TargetMode="External"/><Relationship Id="rId5" Type="http://schemas.openxmlformats.org/officeDocument/2006/relationships/hyperlink" Target="https://digital.gov/communities/plain-language/" TargetMode="External"/><Relationship Id="rId10" Type="http://schemas.openxmlformats.org/officeDocument/2006/relationships/hyperlink" Target="https://www.access-board.gov/" TargetMode="External"/><Relationship Id="rId4" Type="http://schemas.openxmlformats.org/officeDocument/2006/relationships/hyperlink" Target="https://digital.gov/" TargetMode="External"/><Relationship Id="rId9" Type="http://schemas.openxmlformats.org/officeDocument/2006/relationships/hyperlink" Target="https://www.plainlanguage.gov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cess-board.gov/guidelines-and-standards/communications-and-it" TargetMode="External"/><Relationship Id="rId7" Type="http://schemas.openxmlformats.org/officeDocument/2006/relationships/hyperlink" Target="https://www.ada.gov/access-technology/guidance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igital.gov/resources/21st-century-integrated-digital-experience-act/" TargetMode="External"/><Relationship Id="rId5" Type="http://schemas.openxmlformats.org/officeDocument/2006/relationships/hyperlink" Target="https://www.plainlanguage.gov/law/" TargetMode="External"/><Relationship Id="rId4" Type="http://schemas.openxmlformats.org/officeDocument/2006/relationships/hyperlink" Target="https://www.section508.gov/create/applicability-conformance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WAI/standards-guidelines/mobile/" TargetMode="External"/><Relationship Id="rId3" Type="http://schemas.openxmlformats.org/officeDocument/2006/relationships/hyperlink" Target="https://www.w3.org/WAI/" TargetMode="External"/><Relationship Id="rId7" Type="http://schemas.openxmlformats.org/officeDocument/2006/relationships/hyperlink" Target="https://www.w3.org/TR/ATAG2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w3.org/TR/UAAG20/" TargetMode="External"/><Relationship Id="rId5" Type="http://schemas.openxmlformats.org/officeDocument/2006/relationships/hyperlink" Target="https://www.w3.org/TR/mobile-accessibility-mapping/" TargetMode="External"/><Relationship Id="rId10" Type="http://schemas.openxmlformats.org/officeDocument/2006/relationships/hyperlink" Target="https://www.w3.org/TR/accessibility-conformance-challenges/" TargetMode="External"/><Relationship Id="rId4" Type="http://schemas.openxmlformats.org/officeDocument/2006/relationships/hyperlink" Target="https://www.w3.org/WAI/WCAG21/quickref/" TargetMode="External"/><Relationship Id="rId9" Type="http://schemas.openxmlformats.org/officeDocument/2006/relationships/hyperlink" Target="https://www.w3.org/WAI/GL/mobile-a11y-tf/wiki/Mobile_Accessibility_Challenges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chrishiggins/announcing-access-a-short-film-about-accessibility-2812ef64a13b" TargetMode="External"/><Relationship Id="rId3" Type="http://schemas.openxmlformats.org/officeDocument/2006/relationships/hyperlink" Target="https://www.boia.org/blog/why-accessibility-is-a-critical-tech-trend-for-2020" TargetMode="External"/><Relationship Id="rId7" Type="http://schemas.openxmlformats.org/officeDocument/2006/relationships/hyperlink" Target="https://www.smashingmagazine.com/2020/09/design-reduced-motion-sensitivitie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microassist.com/digital-accessibility/mobile-application-accessibility-part-2-of-2/" TargetMode="External"/><Relationship Id="rId5" Type="http://schemas.openxmlformats.org/officeDocument/2006/relationships/hyperlink" Target="https://freeportmetrics.com/blog/design-for-all-best-practices-for-mobile-accessibility/" TargetMode="External"/><Relationship Id="rId4" Type="http://schemas.openxmlformats.org/officeDocument/2006/relationships/hyperlink" Target="https://blog.usablenet.com/mobile-app-accessibility-techniques-for-inclusive-design-part-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digital.gov/services/mobile-application-testing-program/" TargetMode="External"/><Relationship Id="rId3" Type="http://schemas.openxmlformats.org/officeDocument/2006/relationships/hyperlink" Target="https://www.digitaldashboard.gov/" TargetMode="External"/><Relationship Id="rId7" Type="http://schemas.openxmlformats.org/officeDocument/2006/relationships/hyperlink" Target="https://digital.gov/communities/mobile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igital.gov/guides/mobile-principles/" TargetMode="External"/><Relationship Id="rId5" Type="http://schemas.openxmlformats.org/officeDocument/2006/relationships/hyperlink" Target="https://digital.gov/2015/10/23/is-your-site-mobile-friendly/" TargetMode="External"/><Relationship Id="rId4" Type="http://schemas.openxmlformats.org/officeDocument/2006/relationships/hyperlink" Target="https://digital.gov/resources/mobile-user-experience-guidelines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mobile-accessibility-mappin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ACB9-8937-9B4C-BAE7-6F5F4E9F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Interagency </a:t>
            </a:r>
            <a:br>
              <a:rPr lang="en-US" dirty="0"/>
            </a:br>
            <a:r>
              <a:rPr lang="en-US" dirty="0"/>
              <a:t>Accessibility Forum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5C66B-9EDE-EF4D-9DA7-8020A15F9B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Enabling Missions through Accessible Technology – </a:t>
            </a:r>
            <a:br>
              <a:rPr lang="en-US" sz="2400" dirty="0"/>
            </a:br>
            <a:r>
              <a:rPr lang="en-US" sz="2400" dirty="0"/>
              <a:t>Leaving No One Behind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3F474-7F14-884D-B2D4-53B3E56B920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October 6 &amp; 7, 2020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0C7F9E-E907-5642-8C1D-0594BCF65A4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Emerging technology as it relates to our devices, allowing us to be mobile for persons with disabilities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BCBC98-51B5-6844-B237-E7C0BC09EF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Mobile Accessibility</a:t>
            </a:r>
          </a:p>
        </p:txBody>
      </p:sp>
    </p:spTree>
    <p:extLst>
      <p:ext uri="{BB962C8B-B14F-4D97-AF65-F5344CB8AC3E}">
        <p14:creationId xmlns:p14="http://schemas.microsoft.com/office/powerpoint/2010/main" val="2945718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28E2-E656-9543-9319-3CBB0E46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61654"/>
          </a:xfrm>
        </p:spPr>
        <p:txBody>
          <a:bodyPr/>
          <a:lstStyle/>
          <a:p>
            <a:r>
              <a:rPr lang="en-US" dirty="0"/>
              <a:t>Some Solutions To Mobile Accessibility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59D7-D907-9D46-89BA-A2C251CD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2200" dirty="0"/>
              <a:t>Mobile (native and web)</a:t>
            </a:r>
          </a:p>
          <a:p>
            <a:pPr>
              <a:spcAft>
                <a:spcPts val="0"/>
              </a:spcAft>
            </a:pPr>
            <a:r>
              <a:rPr lang="en-US" sz="2200" dirty="0"/>
              <a:t>Focus on touch targets and placement</a:t>
            </a:r>
          </a:p>
          <a:p>
            <a:pPr>
              <a:spcAft>
                <a:spcPts val="0"/>
              </a:spcAft>
            </a:pPr>
            <a:r>
              <a:rPr lang="en-US" sz="2200" dirty="0"/>
              <a:t>Keep device gestures simple and provide feedback</a:t>
            </a:r>
          </a:p>
          <a:p>
            <a:pPr>
              <a:spcAft>
                <a:spcPts val="0"/>
              </a:spcAft>
            </a:pPr>
            <a:r>
              <a:rPr lang="en-US" sz="2200" dirty="0"/>
              <a:t>Ensure consistent layout and templates</a:t>
            </a:r>
          </a:p>
          <a:p>
            <a:pPr>
              <a:spcAft>
                <a:spcPts val="0"/>
              </a:spcAft>
            </a:pPr>
            <a:r>
              <a:rPr lang="en-US" sz="2200" dirty="0"/>
              <a:t>Provide easy methods for data entry</a:t>
            </a:r>
          </a:p>
          <a:p>
            <a:pPr>
              <a:spcAft>
                <a:spcPts val="0"/>
              </a:spcAft>
            </a:pPr>
            <a:r>
              <a:rPr lang="en-US" sz="2200" dirty="0"/>
              <a:t>Check color contrast </a:t>
            </a:r>
          </a:p>
          <a:p>
            <a:pPr>
              <a:spcAft>
                <a:spcPts val="0"/>
              </a:spcAft>
            </a:pPr>
            <a:r>
              <a:rPr lang="en-US" sz="2200" dirty="0"/>
              <a:t>Review content (written in plain language, spaced well for readability)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800" i="1" dirty="0"/>
              <a:t>(See Resources: 6 Step Mobile App Accessibility Checklist)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D663-EEA2-4C40-972F-CA61E9B1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83580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28E2-E656-9543-9319-3CBB0E46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61654"/>
          </a:xfrm>
        </p:spPr>
        <p:txBody>
          <a:bodyPr/>
          <a:lstStyle/>
          <a:p>
            <a:r>
              <a:rPr lang="en-US" dirty="0"/>
              <a:t>What’s New in Mobile Accessibility? - Audio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59D7-D907-9D46-89BA-A2C251CD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2200" b="1" dirty="0"/>
              <a:t>Stereo to Mono 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When using a single headphone or have hearing in one ear, direct the audio into a specific ear. </a:t>
            </a:r>
          </a:p>
          <a:p>
            <a:pPr>
              <a:spcAft>
                <a:spcPts val="0"/>
              </a:spcAft>
            </a:pPr>
            <a:r>
              <a:rPr lang="en-US" sz="2200" b="1" dirty="0"/>
              <a:t>Sound Amplifier 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Hear things more clearly by boosting sound, filtering background noise for how you hear best. </a:t>
            </a:r>
          </a:p>
          <a:p>
            <a:pPr>
              <a:spcAft>
                <a:spcPts val="0"/>
              </a:spcAft>
            </a:pPr>
            <a:r>
              <a:rPr lang="en-US" sz="2200" b="1" dirty="0"/>
              <a:t>Track Hearing Health 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Apps track decibel levels of the sounds around you, identifying damaging noise levels. </a:t>
            </a:r>
          </a:p>
          <a:p>
            <a:pPr>
              <a:spcAft>
                <a:spcPts val="0"/>
              </a:spcAft>
            </a:pPr>
            <a:r>
              <a:rPr lang="en-US" sz="2200" b="1" dirty="0"/>
              <a:t>Hearing Aid Support 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Based on a Bluetooth technology, it lets you manage audio levels from your device</a:t>
            </a:r>
          </a:p>
          <a:p>
            <a:pPr>
              <a:spcAft>
                <a:spcPts val="0"/>
              </a:spcAft>
            </a:pPr>
            <a:r>
              <a:rPr lang="en-US" sz="2200" b="1" dirty="0"/>
              <a:t>Haptic Feedback 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Beeps and chimes aren’t the only way to know you’ve received a notification.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D663-EEA2-4C40-972F-CA61E9B1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4231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28E2-E656-9543-9319-3CBB0E46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61654"/>
          </a:xfrm>
        </p:spPr>
        <p:txBody>
          <a:bodyPr/>
          <a:lstStyle/>
          <a:p>
            <a:r>
              <a:rPr lang="en-US" dirty="0"/>
              <a:t>What’s New in Mobile Accessibility? -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59D7-D907-9D46-89BA-A2C251CD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2200" b="1" dirty="0"/>
              <a:t>Use Gestures to Navigate Your Device 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Explore content using gestures to navigate item-by-item as well as by touch</a:t>
            </a:r>
          </a:p>
          <a:p>
            <a:pPr>
              <a:spcAft>
                <a:spcPts val="0"/>
              </a:spcAft>
            </a:pPr>
            <a:r>
              <a:rPr lang="en-US" sz="2200" b="1" dirty="0"/>
              <a:t>Bluetooth Braille Display 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Allows one to connect a refreshable braille display   </a:t>
            </a:r>
          </a:p>
          <a:p>
            <a:pPr>
              <a:spcAft>
                <a:spcPts val="0"/>
              </a:spcAft>
            </a:pPr>
            <a:r>
              <a:rPr lang="en-US" sz="2200" b="1" dirty="0"/>
              <a:t>Use Camera Images 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Use your camera to help you identify what’s nearby </a:t>
            </a:r>
          </a:p>
          <a:p>
            <a:pPr>
              <a:spcAft>
                <a:spcPts val="0"/>
              </a:spcAft>
            </a:pPr>
            <a:r>
              <a:rPr lang="en-US" sz="2200" b="1" dirty="0"/>
              <a:t>Designing Safer Web Animations 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Use CSS to create reduced-motion media features </a:t>
            </a:r>
            <a:r>
              <a:rPr lang="en-US" sz="2000" i="1" dirty="0"/>
              <a:t>(See Resources: Designing With Reduced Motion For Motion Sensitivities)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D663-EEA2-4C40-972F-CA61E9B1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8736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28E2-E656-9543-9319-3CBB0E46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61654"/>
          </a:xfrm>
        </p:spPr>
        <p:txBody>
          <a:bodyPr/>
          <a:lstStyle/>
          <a:p>
            <a:r>
              <a:rPr lang="en-US" dirty="0"/>
              <a:t>What’s New in Mobile Accessibility? - Mobility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59D7-D907-9D46-89BA-A2C251CD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2200" b="1" dirty="0"/>
              <a:t>Bluetooth Keyboard Navigation 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Support for Bluetooth keyboard navigation that enables screens, menus, and buttons to be accessed using an external keyboard</a:t>
            </a:r>
          </a:p>
          <a:p>
            <a:pPr>
              <a:spcAft>
                <a:spcPts val="0"/>
              </a:spcAft>
            </a:pPr>
            <a:r>
              <a:rPr lang="en-US" sz="2200" b="1" dirty="0"/>
              <a:t>Switch Access 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Use built-in features as well as switches, a joystick, or other adaptive devices to control what’s on your screen </a:t>
            </a:r>
          </a:p>
          <a:p>
            <a:pPr>
              <a:spcAft>
                <a:spcPts val="0"/>
              </a:spcAft>
            </a:pPr>
            <a:r>
              <a:rPr lang="en-US" sz="2200" b="1" dirty="0"/>
              <a:t>Customize Gestures 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Make other features accessible with just a touch</a:t>
            </a:r>
            <a:endParaRPr lang="en-US" sz="2000" b="1" dirty="0"/>
          </a:p>
          <a:p>
            <a:pPr>
              <a:spcAft>
                <a:spcPts val="0"/>
              </a:spcAft>
            </a:pPr>
            <a:r>
              <a:rPr lang="en-US" sz="2200" b="1" dirty="0"/>
              <a:t>Manage your house with just your voice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With just your voice, turn on the lights, start the coffee, open the blinds, or play the latest hit song just by speaking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D663-EEA2-4C40-972F-CA61E9B1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5387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28E2-E656-9543-9319-3CBB0E46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61654"/>
          </a:xfrm>
        </p:spPr>
        <p:txBody>
          <a:bodyPr/>
          <a:lstStyle/>
          <a:p>
            <a:r>
              <a:rPr lang="en-US" dirty="0"/>
              <a:t>What’s New in Mobile Accessibility? –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59D7-D907-9D46-89BA-A2C251CD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2200" b="1" dirty="0"/>
              <a:t>Spoken Feedback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Gives verbal feedback including text corrections and word suggestions as you type</a:t>
            </a:r>
          </a:p>
          <a:p>
            <a:pPr>
              <a:spcAft>
                <a:spcPts val="0"/>
              </a:spcAft>
            </a:pPr>
            <a:r>
              <a:rPr lang="en-US" sz="2200" b="1" dirty="0"/>
              <a:t>Browser Readers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Strips away ads, buttons, and navigation bars, allowing you to focus on just the content you want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D663-EEA2-4C40-972F-CA61E9B1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7719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28E2-E656-9543-9319-3CBB0E46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61654"/>
          </a:xfrm>
        </p:spPr>
        <p:txBody>
          <a:bodyPr/>
          <a:lstStyle/>
          <a:p>
            <a:r>
              <a:rPr lang="en-US" dirty="0"/>
              <a:t>What’s Next in Mobile Accessibility?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59D7-D907-9D46-89BA-A2C251CD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2200" b="1" dirty="0"/>
              <a:t>Faster Devices 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Faster computing</a:t>
            </a:r>
          </a:p>
          <a:p>
            <a:pPr>
              <a:spcAft>
                <a:spcPts val="0"/>
              </a:spcAft>
            </a:pPr>
            <a:r>
              <a:rPr lang="en-US" sz="2200" b="1" dirty="0"/>
              <a:t>Mobile Application Growth 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Expected to grow by 45% in the next few years </a:t>
            </a:r>
          </a:p>
          <a:p>
            <a:pPr>
              <a:spcAft>
                <a:spcPts val="0"/>
              </a:spcAft>
            </a:pPr>
            <a:r>
              <a:rPr lang="en-US" sz="2200" b="1" dirty="0"/>
              <a:t>Artificial Intelligence and Machine Learning 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Real time transcriptions or conversations 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Identifying Images and faces; image recognition</a:t>
            </a:r>
          </a:p>
          <a:p>
            <a:pPr>
              <a:spcAft>
                <a:spcPts val="0"/>
              </a:spcAft>
            </a:pPr>
            <a:r>
              <a:rPr lang="en-US" sz="2200" b="1" dirty="0"/>
              <a:t>Brain-Controlled Devices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Department of Defense is working on brain-controlled devices</a:t>
            </a:r>
          </a:p>
          <a:p>
            <a:pPr>
              <a:spcAft>
                <a:spcPts val="0"/>
              </a:spcAft>
            </a:pPr>
            <a:r>
              <a:rPr lang="en-US" sz="2200" b="1" dirty="0"/>
              <a:t>What’s next? The sky’s the limit!</a:t>
            </a:r>
          </a:p>
          <a:p>
            <a:pPr marL="0" indent="0">
              <a:spcAft>
                <a:spcPts val="0"/>
              </a:spcAft>
              <a:buNone/>
            </a:pPr>
            <a:endParaRPr lang="en-US" sz="1800" i="1" dirty="0"/>
          </a:p>
          <a:p>
            <a:pPr marL="0" indent="0">
              <a:spcAft>
                <a:spcPts val="0"/>
              </a:spcAft>
              <a:buNone/>
            </a:pPr>
            <a:r>
              <a:rPr lang="en-US" sz="1800" i="1" dirty="0"/>
              <a:t>(See Resources: Why Accessibility Is a Critical Piece of Tech Trends for 2020)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D663-EEA2-4C40-972F-CA61E9B1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555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28E2-E656-9543-9319-3CBB0E46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61654"/>
          </a:xfrm>
        </p:spPr>
        <p:txBody>
          <a:bodyPr/>
          <a:lstStyle/>
          <a:p>
            <a:r>
              <a:rPr lang="en-US" dirty="0"/>
              <a:t>Additional Mobile Accessibility Resources – Government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59D7-D907-9D46-89BA-A2C251CD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2200" b="1" dirty="0"/>
              <a:t>Government Resources </a:t>
            </a:r>
          </a:p>
          <a:p>
            <a:pPr lvl="1">
              <a:spcAft>
                <a:spcPts val="0"/>
              </a:spcAft>
            </a:pPr>
            <a:r>
              <a:rPr lang="en-US" sz="2000" b="1" dirty="0">
                <a:hlinkClick r:id="rId3"/>
              </a:rPr>
              <a:t>Section508.gov</a:t>
            </a:r>
            <a:r>
              <a:rPr lang="en-US" sz="2000" b="1" dirty="0"/>
              <a:t> </a:t>
            </a:r>
            <a:r>
              <a:rPr lang="en-US" sz="2000" dirty="0"/>
              <a:t>– How to create accessible products, tools and training, find your agency’s 508 Program Manager, testing methods, and more </a:t>
            </a:r>
          </a:p>
          <a:p>
            <a:pPr lvl="1">
              <a:spcAft>
                <a:spcPts val="0"/>
              </a:spcAft>
            </a:pPr>
            <a:r>
              <a:rPr lang="en-US" sz="2000" b="1" dirty="0">
                <a:hlinkClick r:id="rId4"/>
              </a:rPr>
              <a:t>Digital.gov</a:t>
            </a:r>
            <a:r>
              <a:rPr lang="en-US" sz="2000" b="1" dirty="0"/>
              <a:t> </a:t>
            </a:r>
            <a:r>
              <a:rPr lang="en-US" sz="2000" dirty="0"/>
              <a:t>– Guidance on building better digital services in government </a:t>
            </a:r>
          </a:p>
          <a:p>
            <a:pPr lvl="2">
              <a:spcAft>
                <a:spcPts val="0"/>
              </a:spcAft>
            </a:pPr>
            <a:r>
              <a:rPr lang="en-US" sz="1800" dirty="0"/>
              <a:t>Resources, news, guides, events, services, and communities of practice</a:t>
            </a:r>
          </a:p>
          <a:p>
            <a:pPr lvl="2">
              <a:spcAft>
                <a:spcPts val="0"/>
              </a:spcAft>
            </a:pPr>
            <a:r>
              <a:rPr lang="en-US" sz="1800" b="1" dirty="0"/>
              <a:t>Plain Language Community of Practice </a:t>
            </a:r>
            <a:r>
              <a:rPr lang="en-US" sz="1800" dirty="0">
                <a:hlinkClick r:id="rId5"/>
              </a:rPr>
              <a:t>https://digital.gov/communities/plain-language/</a:t>
            </a:r>
            <a:r>
              <a:rPr lang="en-US" sz="1800" dirty="0"/>
              <a:t> </a:t>
            </a:r>
          </a:p>
          <a:p>
            <a:pPr lvl="2">
              <a:spcAft>
                <a:spcPts val="0"/>
              </a:spcAft>
            </a:pPr>
            <a:r>
              <a:rPr lang="en-US" sz="1800" b="1" dirty="0"/>
              <a:t>IT Accessibility and Section 508 Community of Practice </a:t>
            </a:r>
            <a:r>
              <a:rPr lang="en-US" sz="1800" dirty="0">
                <a:hlinkClick r:id="rId6"/>
              </a:rPr>
              <a:t>https://digital.gov/communities/it-accessibility-section-508/</a:t>
            </a:r>
            <a:r>
              <a:rPr lang="en-US" sz="1800" dirty="0"/>
              <a:t>  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U.S. Web Design System (USWDS) </a:t>
            </a:r>
            <a:r>
              <a:rPr lang="en-US" sz="2000" dirty="0"/>
              <a:t>– Public-facing websites and digital services should use USWDS to meet eight specific requirements of 21st Century IDEA </a:t>
            </a:r>
            <a:r>
              <a:rPr lang="en-US" sz="2000" dirty="0">
                <a:hlinkClick r:id="rId7"/>
              </a:rPr>
              <a:t>https://designsystem.digital.gov/</a:t>
            </a:r>
            <a:r>
              <a:rPr lang="en-US" sz="2000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Accessibility for Teams </a:t>
            </a:r>
            <a:r>
              <a:rPr lang="en-US" sz="2000" dirty="0"/>
              <a:t>– A ‘quick-start’ guide for embedding accessibility and inclusive design practices into your team’s workflow </a:t>
            </a:r>
            <a:r>
              <a:rPr lang="en-US" sz="2000" dirty="0">
                <a:hlinkClick r:id="rId8"/>
              </a:rPr>
              <a:t>https://accessibility.digital.gov/</a:t>
            </a:r>
            <a:r>
              <a:rPr lang="en-US" sz="2000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sz="2000" b="1" dirty="0">
                <a:hlinkClick r:id="rId9"/>
              </a:rPr>
              <a:t>PlainLanguage.gov</a:t>
            </a:r>
            <a:r>
              <a:rPr lang="en-US" sz="2000" b="1" dirty="0"/>
              <a:t> </a:t>
            </a:r>
            <a:r>
              <a:rPr lang="en-US" sz="2000" dirty="0"/>
              <a:t>– Law and requirements, guidelines, checklists, style guides, and more. 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Access Board </a:t>
            </a:r>
            <a:r>
              <a:rPr lang="en-US" sz="2000" dirty="0"/>
              <a:t>– Develops and maintains design criteria </a:t>
            </a:r>
          </a:p>
          <a:p>
            <a:pPr lvl="2">
              <a:spcAft>
                <a:spcPts val="0"/>
              </a:spcAft>
            </a:pPr>
            <a:r>
              <a:rPr lang="en-US" sz="1800" dirty="0"/>
              <a:t>Guidelines, standards, training, webinars, and research </a:t>
            </a:r>
            <a:r>
              <a:rPr lang="en-US" sz="1800" dirty="0">
                <a:hlinkClick r:id="rId10"/>
              </a:rPr>
              <a:t>https://www.access-board.gov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D663-EEA2-4C40-972F-CA61E9B1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43768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28E2-E656-9543-9319-3CBB0E46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61654"/>
          </a:xfrm>
        </p:spPr>
        <p:txBody>
          <a:bodyPr/>
          <a:lstStyle/>
          <a:p>
            <a:r>
              <a:rPr lang="en-US" dirty="0"/>
              <a:t>Additional Mobile Accessibility Resources - 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59D7-D907-9D46-89BA-A2C251CD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2200" b="1" dirty="0"/>
              <a:t>Laws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Section 508 of the Rehabilitation Act </a:t>
            </a:r>
            <a:r>
              <a:rPr lang="en-US" sz="2000" dirty="0"/>
              <a:t>and </a:t>
            </a:r>
            <a:r>
              <a:rPr lang="en-US" sz="2000" b="1" dirty="0"/>
              <a:t>Section 255 of the Communications Act </a:t>
            </a:r>
            <a:r>
              <a:rPr lang="en-US" sz="2000" dirty="0">
                <a:hlinkClick r:id="rId3"/>
              </a:rPr>
              <a:t>https://www.access-board.gov/guidelines-and-standards/communications-and-it</a:t>
            </a:r>
            <a:r>
              <a:rPr lang="en-US" sz="2000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Section 508 Applicability &amp; Conformance Requirements</a:t>
            </a:r>
            <a:r>
              <a:rPr lang="en-US" sz="2000" dirty="0"/>
              <a:t> (WCAG 2.0) </a:t>
            </a:r>
            <a:r>
              <a:rPr lang="en-US" sz="2000" dirty="0">
                <a:hlinkClick r:id="rId4"/>
              </a:rPr>
              <a:t>https://www.section508.gov/create/applicability-conformance</a:t>
            </a:r>
            <a:r>
              <a:rPr lang="en-US" sz="2000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Plain Writing Act </a:t>
            </a:r>
            <a:r>
              <a:rPr lang="en-US" sz="2000" dirty="0">
                <a:hlinkClick r:id="rId5"/>
              </a:rPr>
              <a:t>https://www.plainlanguage.gov/law/</a:t>
            </a:r>
            <a:r>
              <a:rPr lang="en-US" sz="2000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21st Century Integrated Digital Experience Act</a:t>
            </a:r>
            <a:r>
              <a:rPr lang="en-US" sz="2000" dirty="0"/>
              <a:t> </a:t>
            </a:r>
            <a:endParaRPr lang="en-US" sz="2000" b="1" dirty="0"/>
          </a:p>
          <a:p>
            <a:pPr lvl="2">
              <a:spcAft>
                <a:spcPts val="0"/>
              </a:spcAft>
            </a:pPr>
            <a:r>
              <a:rPr lang="en-US" sz="1800" dirty="0"/>
              <a:t>21st Century IDEA aims to improve the digital experience for government customers and reinforces existing requirements for federal public websites </a:t>
            </a:r>
            <a:r>
              <a:rPr lang="en-US" sz="1800" dirty="0">
                <a:hlinkClick r:id="rId6"/>
              </a:rPr>
              <a:t>https://digital.gov/resources/21st-century-integrated-digital-experience-act/</a:t>
            </a:r>
            <a:r>
              <a:rPr lang="en-US" sz="1800" dirty="0"/>
              <a:t> </a:t>
            </a:r>
            <a:endParaRPr lang="en-US" sz="1800" b="1" dirty="0"/>
          </a:p>
          <a:p>
            <a:pPr lvl="1">
              <a:spcAft>
                <a:spcPts val="0"/>
              </a:spcAft>
            </a:pPr>
            <a:r>
              <a:rPr lang="en-US" sz="2000" b="1" dirty="0"/>
              <a:t>Americans with Disabilities Act (ADA)</a:t>
            </a:r>
          </a:p>
          <a:p>
            <a:pPr lvl="2">
              <a:spcAft>
                <a:spcPts val="0"/>
              </a:spcAft>
            </a:pPr>
            <a:r>
              <a:rPr lang="en-US" sz="1800" dirty="0"/>
              <a:t>Department of Justice has developed technical assistance and guidance to help covered entities understand their ADA obligations with regard to accessible technology </a:t>
            </a:r>
            <a:r>
              <a:rPr lang="en-US" sz="1800" dirty="0">
                <a:hlinkClick r:id="rId7"/>
              </a:rPr>
              <a:t>https://www.ada.gov/access-technology/guidance.html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D663-EEA2-4C40-972F-CA61E9B1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923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28E2-E656-9543-9319-3CBB0E46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61654"/>
          </a:xfrm>
        </p:spPr>
        <p:txBody>
          <a:bodyPr/>
          <a:lstStyle/>
          <a:p>
            <a:r>
              <a:rPr lang="en-US" dirty="0"/>
              <a:t>Additional Mobile Accessibility Resources – W3C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59D7-D907-9D46-89BA-A2C251CD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2200" b="1" dirty="0"/>
              <a:t>World Wide Web Consortium (W3C) 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W3C Web Accessibility Initiative (WAI) </a:t>
            </a:r>
            <a:r>
              <a:rPr lang="en-US" sz="2000" dirty="0">
                <a:hlinkClick r:id="rId3"/>
              </a:rPr>
              <a:t>https://www.w3.org/WAI/</a:t>
            </a:r>
            <a:r>
              <a:rPr lang="en-US" sz="2000" dirty="0"/>
              <a:t> </a:t>
            </a:r>
          </a:p>
          <a:p>
            <a:pPr lvl="2">
              <a:spcAft>
                <a:spcPts val="0"/>
              </a:spcAft>
            </a:pPr>
            <a:r>
              <a:rPr lang="en-US" sz="1800" b="1" dirty="0"/>
              <a:t>How to Meet WCAG 2 (Quick Reference) </a:t>
            </a:r>
            <a:r>
              <a:rPr lang="en-US" sz="1800" dirty="0">
                <a:hlinkClick r:id="rId4"/>
              </a:rPr>
              <a:t>https://www.w3.org/WAI/WCAG21/quickref/</a:t>
            </a:r>
            <a:r>
              <a:rPr lang="en-US" sz="1800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Mobile Accessibility: How WCAG 2.0 and Other W3C/WAI Guidelines Apply to Mobile </a:t>
            </a:r>
            <a:r>
              <a:rPr lang="en-US" sz="2000" dirty="0">
                <a:hlinkClick r:id="rId5"/>
              </a:rPr>
              <a:t>https://www.w3.org/TR/mobile-accessibility-mapping/</a:t>
            </a:r>
            <a:r>
              <a:rPr lang="en-US" sz="2000" dirty="0"/>
              <a:t> </a:t>
            </a:r>
            <a:endParaRPr lang="en-US" sz="2000" b="1" dirty="0"/>
          </a:p>
          <a:p>
            <a:pPr lvl="1">
              <a:spcAft>
                <a:spcPts val="0"/>
              </a:spcAft>
            </a:pPr>
            <a:r>
              <a:rPr lang="en-US" sz="2000" b="1" dirty="0"/>
              <a:t>User Agent Accessibility Guidelines (UAAG) 2.0 </a:t>
            </a:r>
            <a:r>
              <a:rPr lang="en-US" sz="2000" dirty="0">
                <a:hlinkClick r:id="rId6"/>
              </a:rPr>
              <a:t>https://www.w3.org/TR/UAAG20/</a:t>
            </a:r>
            <a:r>
              <a:rPr lang="en-US" sz="2000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Authoring Tool Accessibility Guidelines (ATAG) 2.0 </a:t>
            </a:r>
            <a:r>
              <a:rPr lang="en-US" sz="2000" dirty="0">
                <a:hlinkClick r:id="rId7"/>
              </a:rPr>
              <a:t>https://www.w3.org/TR/ATAG20/</a:t>
            </a:r>
            <a:r>
              <a:rPr lang="en-US" sz="2000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Mobile Accessibility at W3C </a:t>
            </a:r>
            <a:r>
              <a:rPr lang="en-US" sz="2000" dirty="0">
                <a:hlinkClick r:id="rId8"/>
              </a:rPr>
              <a:t>https://www.w3.org/WAI/standards-guidelines/mobile/</a:t>
            </a:r>
            <a:r>
              <a:rPr lang="en-US" sz="2000" dirty="0"/>
              <a:t> </a:t>
            </a:r>
            <a:endParaRPr lang="en-US" sz="2000" b="1" dirty="0"/>
          </a:p>
          <a:p>
            <a:pPr lvl="1">
              <a:spcAft>
                <a:spcPts val="0"/>
              </a:spcAft>
            </a:pPr>
            <a:r>
              <a:rPr lang="en-US" sz="2000" b="1" dirty="0"/>
              <a:t>W3C Mobile Accessibility Challenges </a:t>
            </a:r>
            <a:r>
              <a:rPr lang="en-US" sz="2000" dirty="0">
                <a:hlinkClick r:id="rId9"/>
              </a:rPr>
              <a:t>https://www.w3.org/WAI/GL/mobile-a11y-tf/wiki/Mobile_Accessibility_Challenges</a:t>
            </a:r>
            <a:r>
              <a:rPr lang="en-US" sz="2000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W3C Challenges with Accessibility Guidelines Conformance and Testing, and Approaches for Mitigating Them </a:t>
            </a:r>
            <a:r>
              <a:rPr lang="en-US" sz="2000" dirty="0">
                <a:hlinkClick r:id="rId10"/>
              </a:rPr>
              <a:t>https://www.w3.org/TR/accessibility-conformance-challenges/</a:t>
            </a:r>
            <a:r>
              <a:rPr lang="en-US" sz="2000" b="1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Mobile Accessibility: How WCAG 2.0 and Other W3C/WAI Guidelines Apply to Mobile </a:t>
            </a:r>
            <a:r>
              <a:rPr lang="en-US" sz="2000" dirty="0">
                <a:hlinkClick r:id="rId5"/>
              </a:rPr>
              <a:t>https://www.w3.org/TR/mobile-accessibility-mapping/</a:t>
            </a:r>
            <a:r>
              <a:rPr lang="en-US" sz="2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D663-EEA2-4C40-972F-CA61E9B1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58852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28E2-E656-9543-9319-3CBB0E46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61654"/>
          </a:xfrm>
        </p:spPr>
        <p:txBody>
          <a:bodyPr/>
          <a:lstStyle/>
          <a:p>
            <a:r>
              <a:rPr lang="en-US" dirty="0"/>
              <a:t>Additional Mobile Accessibility Resources - Articles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59D7-D907-9D46-89BA-A2C251CD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2200" b="1" dirty="0"/>
              <a:t>Articles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Why Accessibility Is a Critical Piece of Tech Trends for 2020 </a:t>
            </a:r>
            <a:r>
              <a:rPr lang="en-US" sz="2000" dirty="0">
                <a:hlinkClick r:id="rId3"/>
              </a:rPr>
              <a:t>https://www.boia.org/blog/why-accessibility-is-a-critical-tech-trend-for-2020</a:t>
            </a:r>
            <a:r>
              <a:rPr lang="en-US" sz="2000" dirty="0"/>
              <a:t> </a:t>
            </a:r>
            <a:endParaRPr lang="en-US" sz="2000" b="1" dirty="0"/>
          </a:p>
          <a:p>
            <a:pPr lvl="1">
              <a:spcAft>
                <a:spcPts val="0"/>
              </a:spcAft>
            </a:pPr>
            <a:r>
              <a:rPr lang="en-US" sz="2000" b="1" dirty="0"/>
              <a:t>6-Step Mobile App Accessibility Checklist </a:t>
            </a:r>
            <a:r>
              <a:rPr lang="en-US" sz="2000" dirty="0">
                <a:hlinkClick r:id="rId4"/>
              </a:rPr>
              <a:t>https://blog.usablenet.com/mobile-app-accessibility-techniques-for-inclusive-design-part-1</a:t>
            </a:r>
            <a:r>
              <a:rPr lang="en-US" sz="2000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Design-For-All: Best Practices for Mobile Accessibility </a:t>
            </a:r>
            <a:r>
              <a:rPr lang="en-US" sz="2000" dirty="0">
                <a:hlinkClick r:id="rId5"/>
              </a:rPr>
              <a:t>https://freeportmetrics.com/blog/design-for-all-best-practices-for-mobile-accessibility/</a:t>
            </a:r>
            <a:r>
              <a:rPr lang="en-US" sz="2000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Mobile Applications and Litigation: Why Accessibility is Important and What to Consider before Launching, Part 2 of 2 </a:t>
            </a:r>
            <a:r>
              <a:rPr lang="en-US" sz="2000" dirty="0">
                <a:hlinkClick r:id="rId6"/>
              </a:rPr>
              <a:t>https://www.microassist.com/digital-accessibility/mobile-application-accessibility-part-2-of-2/</a:t>
            </a:r>
            <a:r>
              <a:rPr lang="en-US" sz="2000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Designing With Reduced Motion For Motion Sensitivities </a:t>
            </a:r>
            <a:r>
              <a:rPr lang="en-US" sz="2000" dirty="0">
                <a:hlinkClick r:id="rId7"/>
              </a:rPr>
              <a:t>https://www.smashingmagazine.com/2020/09/design-reduced-motion-sensitivities/</a:t>
            </a:r>
            <a:r>
              <a:rPr lang="en-US" sz="2000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"Access," a Short Film About Accessibility </a:t>
            </a:r>
            <a:r>
              <a:rPr lang="en-US" sz="2000" dirty="0">
                <a:hlinkClick r:id="rId8"/>
              </a:rPr>
              <a:t>https://medium.com/@chrishiggins/announcing-access-a-short-film-about-accessibility-2812ef64a13b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D663-EEA2-4C40-972F-CA61E9B1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71551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28E2-E656-9543-9319-3CBB0E46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59D7-D907-9D46-89BA-A2C251CD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2200" dirty="0"/>
              <a:t>What Are Mobile Devices and Mobile Applications? </a:t>
            </a:r>
          </a:p>
          <a:p>
            <a:pPr>
              <a:spcAft>
                <a:spcPts val="0"/>
              </a:spcAft>
            </a:pPr>
            <a:r>
              <a:rPr lang="en-US" sz="2200" dirty="0"/>
              <a:t>What Complexities Do Mobile Devices Bring to Accessibility? </a:t>
            </a:r>
          </a:p>
          <a:p>
            <a:pPr>
              <a:spcAft>
                <a:spcPts val="0"/>
              </a:spcAft>
            </a:pPr>
            <a:r>
              <a:rPr lang="en-US" sz="2200" dirty="0"/>
              <a:t>What Are Some Mobile Accessibility Challenges? </a:t>
            </a:r>
          </a:p>
          <a:p>
            <a:pPr>
              <a:spcAft>
                <a:spcPts val="0"/>
              </a:spcAft>
            </a:pPr>
            <a:r>
              <a:rPr lang="en-US" sz="2200" dirty="0"/>
              <a:t>Are Accessibility Regulations Different for Mobile? </a:t>
            </a:r>
          </a:p>
          <a:p>
            <a:pPr>
              <a:spcAft>
                <a:spcPts val="0"/>
              </a:spcAft>
            </a:pPr>
            <a:r>
              <a:rPr lang="en-US" sz="2200" dirty="0"/>
              <a:t>What Are Some Solutions to Mobile Accessibility Challenges? </a:t>
            </a:r>
          </a:p>
          <a:p>
            <a:pPr>
              <a:spcAft>
                <a:spcPts val="0"/>
              </a:spcAft>
            </a:pPr>
            <a:r>
              <a:rPr lang="en-US" sz="2200" dirty="0"/>
              <a:t>What’s New in Mobile Accessibility? </a:t>
            </a:r>
          </a:p>
          <a:p>
            <a:pPr>
              <a:spcAft>
                <a:spcPts val="0"/>
              </a:spcAft>
            </a:pPr>
            <a:r>
              <a:rPr lang="en-US" sz="2200" dirty="0"/>
              <a:t>Questions</a:t>
            </a:r>
          </a:p>
          <a:p>
            <a:pPr>
              <a:spcAft>
                <a:spcPts val="0"/>
              </a:spcAft>
            </a:pP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D663-EEA2-4C40-972F-CA61E9B1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33756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28E2-E656-9543-9319-3CBB0E46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61654"/>
          </a:xfrm>
        </p:spPr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59D7-D907-9D46-89BA-A2C251CD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sz="2200" b="1" dirty="0"/>
              <a:t>Mobile accessibility is simply a good development practice!</a:t>
            </a:r>
            <a:r>
              <a:rPr lang="en-US" sz="2200" dirty="0"/>
              <a:t> </a:t>
            </a:r>
            <a:endParaRPr lang="en-US" sz="2200" b="1" dirty="0"/>
          </a:p>
          <a:p>
            <a:pPr marL="0" indent="0">
              <a:spcAft>
                <a:spcPts val="0"/>
              </a:spcAft>
              <a:buNone/>
            </a:pPr>
            <a:endParaRPr lang="en-US" sz="2200" dirty="0"/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sz="2100" dirty="0"/>
              <a:t>Visit the Digital Dashboard to check your mobile score </a:t>
            </a:r>
            <a:r>
              <a:rPr lang="en-US" sz="2100" dirty="0">
                <a:hlinkClick r:id="rId3"/>
              </a:rPr>
              <a:t>https://www.digitaldashboard.gov/</a:t>
            </a:r>
            <a:r>
              <a:rPr lang="en-US" sz="2100" dirty="0"/>
              <a:t> 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sz="2100" dirty="0"/>
              <a:t>Resource: Mobile User Experience Guidelines </a:t>
            </a:r>
            <a:r>
              <a:rPr lang="en-US" sz="2100" dirty="0">
                <a:hlinkClick r:id="rId4"/>
              </a:rPr>
              <a:t>https://digital.gov/resources/mobile-user-experience-guidelines/</a:t>
            </a:r>
            <a:r>
              <a:rPr lang="en-US" sz="2100" dirty="0"/>
              <a:t> 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sz="2100" dirty="0"/>
              <a:t>Blog: Is Your Site Mobile-Friendly? </a:t>
            </a:r>
            <a:r>
              <a:rPr lang="en-US" sz="2100" dirty="0">
                <a:hlinkClick r:id="rId5"/>
              </a:rPr>
              <a:t>https://digital.gov/2015/10/23/is-your-site-mobile-friendly/</a:t>
            </a:r>
            <a:r>
              <a:rPr lang="en-US" sz="2100" dirty="0"/>
              <a:t> 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sz="2100" dirty="0"/>
              <a:t>Resource: 8 Principles of Mobile Friendliness </a:t>
            </a:r>
            <a:r>
              <a:rPr lang="en-US" sz="2100" dirty="0">
                <a:hlinkClick r:id="rId6"/>
              </a:rPr>
              <a:t>https://digital.gov/guides/mobile-principles/</a:t>
            </a:r>
            <a:r>
              <a:rPr lang="en-US" sz="2100" dirty="0"/>
              <a:t> 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sz="2100" dirty="0"/>
              <a:t>Join the Federal MobileGov Community of Practice </a:t>
            </a:r>
            <a:r>
              <a:rPr lang="en-US" sz="2100" dirty="0">
                <a:hlinkClick r:id="rId7"/>
              </a:rPr>
              <a:t>https://digital.gov/communities/mobile/</a:t>
            </a:r>
            <a:r>
              <a:rPr lang="en-US" sz="2100" dirty="0"/>
              <a:t> 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sz="2100" dirty="0"/>
              <a:t>Utilize the Federal Crowdsource Mobile Testing Program </a:t>
            </a:r>
            <a:r>
              <a:rPr lang="en-US" sz="2100" dirty="0">
                <a:hlinkClick r:id="rId8"/>
              </a:rPr>
              <a:t>https://digital.gov/services/mobile-application-testing-program/</a:t>
            </a:r>
            <a:r>
              <a:rPr lang="en-US" sz="21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D663-EEA2-4C40-972F-CA61E9B1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3524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BBB2E-CAC3-754E-84F7-BE9B857EA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2A336F-4B5F-6A41-850D-9649F5C82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r>
              <a:rPr lang="en-US" dirty="0"/>
              <a:t>For attending …</a:t>
            </a:r>
          </a:p>
        </p:txBody>
      </p:sp>
    </p:spTree>
    <p:extLst>
      <p:ext uri="{BB962C8B-B14F-4D97-AF65-F5344CB8AC3E}">
        <p14:creationId xmlns:p14="http://schemas.microsoft.com/office/powerpoint/2010/main" val="319584897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B80B3-E402-4943-A745-EB98A863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9C735A-1F43-5E4B-9D22-DFFD3C852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2545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28E2-E656-9543-9319-3CBB0E46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61654"/>
          </a:xfrm>
        </p:spPr>
        <p:txBody>
          <a:bodyPr/>
          <a:lstStyle/>
          <a:p>
            <a:r>
              <a:rPr lang="en-US" dirty="0"/>
              <a:t>Mobile Traffic To Federal Websites on analytics.usa.gov</a:t>
            </a:r>
          </a:p>
        </p:txBody>
      </p:sp>
      <p:pic>
        <p:nvPicPr>
          <p:cNvPr id="8" name="Content Placeholder 7" descr="There were 5.05 billion visits over the past 90 days to government websites. The data displayed in this screen capture of a section of the https://analytics.usa.gov/ dashboard from GSA’s Digital Analytics Program (DAP). It shows in the first column, Devices, that more than half of the traffic to approximately 5,700 executive branch websites -- 56.4% -- came from mobile devices; the remaining 43.6% were desktop users. In the third column, Operating Systems, we see that 55.8% of users were mobile; 33.2% accessed government digital content with iOS devices, while 22.6% used Android ones. The middle column breaks down traffic by browser type." title="Screen capture from Analytics.usa.gov">
            <a:extLst>
              <a:ext uri="{FF2B5EF4-FFF2-40B4-BE49-F238E27FC236}">
                <a16:creationId xmlns:a16="http://schemas.microsoft.com/office/drawing/2014/main" id="{43DEB56F-245A-AA44-B821-DE58C872C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357" y="1388231"/>
            <a:ext cx="7879843" cy="4837897"/>
          </a:xfrm>
          <a:effectLst>
            <a:glow rad="127000">
              <a:srgbClr val="006197"/>
            </a:glo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D663-EEA2-4C40-972F-CA61E9B1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07155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2BF09-47BE-D343-AD4D-BC41F266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Mobile Devices and Mobile Applications?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C2FD6-AA7F-0C47-B6B8-841EC330574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371600"/>
            <a:ext cx="4267200" cy="762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Mobile Devices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C91D5-47E4-F64C-B770-E8229C41A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267200" cy="4023360"/>
          </a:xfrm>
        </p:spPr>
        <p:txBody>
          <a:bodyPr/>
          <a:lstStyle/>
          <a:p>
            <a:r>
              <a:rPr lang="en-US" dirty="0"/>
              <a:t>Phone</a:t>
            </a:r>
          </a:p>
          <a:p>
            <a:r>
              <a:rPr lang="en-US" dirty="0"/>
              <a:t>Tablet</a:t>
            </a:r>
          </a:p>
          <a:p>
            <a:r>
              <a:rPr lang="en-US" dirty="0"/>
              <a:t>Watch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E493CA-9462-8042-B53F-A4CB4FD6B3B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34000" y="1371600"/>
            <a:ext cx="6403206" cy="762000"/>
          </a:xfrm>
        </p:spPr>
        <p:txBody>
          <a:bodyPr/>
          <a:lstStyle/>
          <a:p>
            <a:r>
              <a:rPr lang="en-US" b="1" dirty="0"/>
              <a:t>Mobile Applications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9FB321-BD29-5042-A331-E2E4835557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34000" y="2286000"/>
            <a:ext cx="6400800" cy="4038600"/>
          </a:xfrm>
        </p:spPr>
        <p:txBody>
          <a:bodyPr/>
          <a:lstStyle/>
          <a:p>
            <a:r>
              <a:rPr lang="en-US" dirty="0"/>
              <a:t>Native Apps</a:t>
            </a:r>
          </a:p>
          <a:p>
            <a:r>
              <a:rPr lang="en-US" dirty="0"/>
              <a:t>Web</a:t>
            </a:r>
          </a:p>
          <a:p>
            <a:r>
              <a:rPr lang="en-US" dirty="0"/>
              <a:t>Responsive Web Design (RWD)</a:t>
            </a:r>
          </a:p>
          <a:p>
            <a:r>
              <a:rPr lang="en-US" dirty="0"/>
              <a:t>Progressive Web Applications (PWA)</a:t>
            </a:r>
          </a:p>
          <a:p>
            <a:r>
              <a:rPr lang="en-US" dirty="0"/>
              <a:t>Accelerated Mobile Pages (AMP)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1FFD3-8D84-054C-A36A-3CE6ED2EE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08692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7EB2D-C948-E444-BC20-C88994F06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1277600" cy="877152"/>
          </a:xfrm>
        </p:spPr>
        <p:txBody>
          <a:bodyPr/>
          <a:lstStyle/>
          <a:p>
            <a:r>
              <a:rPr lang="en-US" dirty="0"/>
              <a:t>What Complexities Do Mobile Devices Bring To Accessibility?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DE82F-BE7A-404D-A3BE-1E8D3338C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953000"/>
          </a:xfrm>
        </p:spPr>
        <p:txBody>
          <a:bodyPr/>
          <a:lstStyle/>
          <a:p>
            <a:r>
              <a:rPr lang="en-US" b="1" dirty="0"/>
              <a:t>The Wide Variety</a:t>
            </a:r>
            <a:endParaRPr lang="en-US" dirty="0"/>
          </a:p>
          <a:p>
            <a:pPr lvl="1"/>
            <a:r>
              <a:rPr lang="en-US" dirty="0"/>
              <a:t>Makes and models</a:t>
            </a:r>
          </a:p>
          <a:p>
            <a:pPr lvl="1"/>
            <a:r>
              <a:rPr lang="en-US" dirty="0"/>
              <a:t>Sizes</a:t>
            </a:r>
          </a:p>
          <a:p>
            <a:pPr lvl="1"/>
            <a:r>
              <a:rPr lang="en-US" dirty="0"/>
              <a:t>Operating systems</a:t>
            </a:r>
          </a:p>
          <a:p>
            <a:pPr lvl="1"/>
            <a:r>
              <a:rPr lang="en-US" dirty="0"/>
              <a:t>Web browsers</a:t>
            </a:r>
          </a:p>
          <a:p>
            <a:r>
              <a:rPr lang="en-US" b="1" dirty="0"/>
              <a:t>Computing Power and Storage</a:t>
            </a:r>
          </a:p>
          <a:p>
            <a:pPr lvl="1"/>
            <a:r>
              <a:rPr lang="en-US" dirty="0"/>
              <a:t>Software and websites can be large and use a lot of bandwidth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ACA746-0FD7-3940-AE2C-7770733027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Physical Size</a:t>
            </a:r>
          </a:p>
          <a:p>
            <a:pPr lvl="1"/>
            <a:r>
              <a:rPr lang="en-US" dirty="0"/>
              <a:t>Graphics and text are often too small</a:t>
            </a:r>
          </a:p>
          <a:p>
            <a:pPr lvl="1"/>
            <a:r>
              <a:rPr lang="en-US" dirty="0"/>
              <a:t>Touch area gets reduced</a:t>
            </a:r>
            <a:endParaRPr lang="en-US" b="1" dirty="0"/>
          </a:p>
          <a:p>
            <a:r>
              <a:rPr lang="en-US" b="1" dirty="0"/>
              <a:t>Interface</a:t>
            </a:r>
          </a:p>
          <a:p>
            <a:pPr lvl="1"/>
            <a:r>
              <a:rPr lang="en-US" dirty="0"/>
              <a:t>Not keyboard focused </a:t>
            </a:r>
          </a:p>
          <a:p>
            <a:pPr lvl="1"/>
            <a:r>
              <a:rPr lang="en-US" dirty="0"/>
              <a:t>Touch vs. mouse can cause usability problems </a:t>
            </a:r>
          </a:p>
          <a:p>
            <a:pPr lvl="1"/>
            <a:r>
              <a:rPr lang="en-US" dirty="0"/>
              <a:t>Speech control is not always available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2FEF5-D8FB-724E-BF77-B37E58399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57816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7EB2D-C948-E444-BC20-C88994F06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1277600" cy="461654"/>
          </a:xfrm>
        </p:spPr>
        <p:txBody>
          <a:bodyPr/>
          <a:lstStyle/>
          <a:p>
            <a:r>
              <a:rPr lang="en-US" dirty="0"/>
              <a:t>What Complexities Do Mobile Devices Bring?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DE82F-BE7A-404D-A3BE-1E8D3338C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6781800" cy="4937760"/>
          </a:xfrm>
        </p:spPr>
        <p:txBody>
          <a:bodyPr/>
          <a:lstStyle/>
          <a:p>
            <a:r>
              <a:rPr lang="en-US" b="1" dirty="0"/>
              <a:t>Development and Testing</a:t>
            </a:r>
          </a:p>
          <a:p>
            <a:pPr lvl="1"/>
            <a:r>
              <a:rPr lang="en-US" dirty="0"/>
              <a:t>Physical devices are required</a:t>
            </a:r>
          </a:p>
          <a:p>
            <a:pPr lvl="1"/>
            <a:r>
              <a:rPr lang="en-US" dirty="0"/>
              <a:t>Single codebase development</a:t>
            </a:r>
          </a:p>
          <a:p>
            <a:pPr lvl="1"/>
            <a:r>
              <a:rPr lang="en-US" dirty="0"/>
              <a:t>Zoom functionality is not always optimal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2FEF5-D8FB-724E-BF77-B37E58399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0451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7EB2D-C948-E444-BC20-C88994F0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Mobile Accessibility Challenges?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DE82F-BE7A-404D-A3BE-1E8D3338C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Audio – Deaf or Hard of Hearing (HoH)</a:t>
            </a:r>
          </a:p>
          <a:p>
            <a:pPr lvl="1"/>
            <a:r>
              <a:rPr lang="en-US" dirty="0"/>
              <a:t>Captioning or sign language interpreters</a:t>
            </a:r>
          </a:p>
          <a:p>
            <a:r>
              <a:rPr lang="en-US" b="1" dirty="0"/>
              <a:t>Vision – Blind, Low Vision, or Color Blind</a:t>
            </a:r>
          </a:p>
          <a:p>
            <a:pPr lvl="1"/>
            <a:r>
              <a:rPr lang="en-US" dirty="0"/>
              <a:t>Audio descriptions </a:t>
            </a:r>
          </a:p>
          <a:p>
            <a:pPr lvl="1"/>
            <a:r>
              <a:rPr lang="en-US" dirty="0"/>
              <a:t>Screen magnification</a:t>
            </a:r>
          </a:p>
          <a:p>
            <a:pPr lvl="1"/>
            <a:r>
              <a:rPr lang="en-US" dirty="0"/>
              <a:t>Font sizes</a:t>
            </a:r>
          </a:p>
          <a:p>
            <a:pPr lvl="1"/>
            <a:r>
              <a:rPr lang="en-US" dirty="0"/>
              <a:t>Color contrast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ACA746-0FD7-3940-AE2C-7770733027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Mobility</a:t>
            </a:r>
          </a:p>
          <a:p>
            <a:pPr lvl="1"/>
            <a:r>
              <a:rPr lang="en-US" dirty="0"/>
              <a:t>Input devices</a:t>
            </a:r>
          </a:p>
          <a:p>
            <a:pPr lvl="1"/>
            <a:r>
              <a:rPr lang="en-US" dirty="0"/>
              <a:t>Voice commands</a:t>
            </a:r>
          </a:p>
          <a:p>
            <a:r>
              <a:rPr lang="en-US" b="1" dirty="0"/>
              <a:t>Cognitive, Learning, Neurological</a:t>
            </a:r>
          </a:p>
          <a:p>
            <a:pPr lvl="1"/>
            <a:r>
              <a:rPr lang="en-US" dirty="0"/>
              <a:t>Page clutter or inconsistency</a:t>
            </a:r>
          </a:p>
          <a:p>
            <a:pPr lvl="1"/>
            <a:r>
              <a:rPr lang="en-US" dirty="0"/>
              <a:t>Animations or flashing content</a:t>
            </a:r>
          </a:p>
          <a:p>
            <a:pPr lvl="1"/>
            <a:r>
              <a:rPr lang="en-US" dirty="0"/>
              <a:t>Unnecessary formatting</a:t>
            </a:r>
          </a:p>
          <a:p>
            <a:pPr lvl="1"/>
            <a:r>
              <a:rPr lang="en-US" dirty="0"/>
              <a:t>Keyboard focus visibility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2FEF5-D8FB-724E-BF77-B37E58399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2601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28E2-E656-9543-9319-3CBB0E46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Accessibility Regulations Different for Mobile?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59D7-D907-9D46-89BA-A2C251CD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2200" dirty="0"/>
              <a:t>Section 508 applies to all digital content, not just websites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Mobile Accessibility: How WCAG 2.0 and Other W3C/WAI Guidelines Apply to Mobile </a:t>
            </a:r>
            <a:r>
              <a:rPr lang="en-US" sz="2000" dirty="0">
                <a:hlinkClick r:id="rId3"/>
              </a:rPr>
              <a:t>https://www.w3.org/TR/mobile-accessibility-mapping/</a:t>
            </a:r>
            <a:r>
              <a:rPr lang="en-US" sz="2000" dirty="0"/>
              <a:t> </a:t>
            </a:r>
          </a:p>
          <a:p>
            <a:pPr>
              <a:spcAft>
                <a:spcPts val="0"/>
              </a:spcAft>
            </a:pPr>
            <a:r>
              <a:rPr lang="en-US" sz="2200" dirty="0"/>
              <a:t>It’s not native vs. web; all digital content, products, and services must be accessible.</a:t>
            </a:r>
          </a:p>
          <a:p>
            <a:pPr>
              <a:spcAft>
                <a:spcPts val="0"/>
              </a:spcAft>
            </a:pPr>
            <a:r>
              <a:rPr lang="en-US" sz="2200" dirty="0"/>
              <a:t>“3rd party suppliers say that there are no standards for mobile, so they feel that WCAG [Web Content Accessibility Guidelines] doesn't apply to mobile devices, and therefore they don't have to do it.” </a:t>
            </a:r>
            <a:r>
              <a:rPr lang="en-US" sz="2200" i="1" dirty="0"/>
              <a:t>(See Resources: W3C Mobile Accessibility Challenges)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D663-EEA2-4C40-972F-CA61E9B1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4929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28E2-E656-9543-9319-3CBB0E46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61654"/>
          </a:xfrm>
        </p:spPr>
        <p:txBody>
          <a:bodyPr/>
          <a:lstStyle/>
          <a:p>
            <a:r>
              <a:rPr lang="en-US" dirty="0"/>
              <a:t>Are Accessibility Regulations Different for Mobile? WCAG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59D7-D907-9D46-89BA-A2C251CD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2200" b="1" dirty="0"/>
              <a:t>Section 508 </a:t>
            </a:r>
            <a:r>
              <a:rPr lang="en-US" sz="2200" dirty="0"/>
              <a:t>of the Rehabilitation Act of 1973, W3C WAI </a:t>
            </a:r>
            <a:r>
              <a:rPr lang="en-US" sz="2200" b="1" dirty="0"/>
              <a:t>WCAG 2.0</a:t>
            </a:r>
            <a:r>
              <a:rPr lang="en-US" sz="2200" dirty="0"/>
              <a:t>, User Agent Accessibility Guidelines </a:t>
            </a:r>
            <a:r>
              <a:rPr lang="en-US" sz="2200" b="1" dirty="0"/>
              <a:t>(UAAG) 2.0</a:t>
            </a:r>
            <a:r>
              <a:rPr lang="en-US" sz="2200" dirty="0"/>
              <a:t>, and Authoring Tool Accessibility Guidelines </a:t>
            </a:r>
            <a:r>
              <a:rPr lang="en-US" sz="2200" b="1" dirty="0"/>
              <a:t>(ATAG) 2.0 </a:t>
            </a:r>
            <a:r>
              <a:rPr lang="en-US" sz="2200" dirty="0"/>
              <a:t>include information on mobile </a:t>
            </a:r>
            <a:r>
              <a:rPr lang="en-US" sz="2200" i="1" dirty="0"/>
              <a:t>(See Resources)</a:t>
            </a:r>
            <a:r>
              <a:rPr lang="en-US" sz="2200" dirty="0"/>
              <a:t> </a:t>
            </a:r>
          </a:p>
          <a:p>
            <a:pPr>
              <a:spcAft>
                <a:spcPts val="0"/>
              </a:spcAft>
            </a:pPr>
            <a:r>
              <a:rPr lang="en-US" sz="2200" dirty="0"/>
              <a:t>Key WCAG components under the four “</a:t>
            </a:r>
            <a:r>
              <a:rPr lang="en-US" sz="2200" b="1" dirty="0"/>
              <a:t>POUR</a:t>
            </a:r>
            <a:r>
              <a:rPr lang="en-US" sz="2200" dirty="0"/>
              <a:t>” principles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P</a:t>
            </a:r>
            <a:r>
              <a:rPr lang="en-US" sz="2000" dirty="0"/>
              <a:t>erceivable – Both content and user interface components must be presented to users in ways they can perceive.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O</a:t>
            </a:r>
            <a:r>
              <a:rPr lang="en-US" sz="2000" dirty="0"/>
              <a:t>perable - User interface components and navigation must be operable.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U</a:t>
            </a:r>
            <a:r>
              <a:rPr lang="en-US" sz="2000" dirty="0"/>
              <a:t>nderstandable - Information and the operation of user interface must be understandable.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R</a:t>
            </a:r>
            <a:r>
              <a:rPr lang="en-US" sz="2000" dirty="0"/>
              <a:t>obust - Content must be robust enough that it can be interpreted reliably by a wide variety of user agents, including assistive technologies.</a:t>
            </a:r>
          </a:p>
          <a:p>
            <a:pPr>
              <a:spcAft>
                <a:spcPts val="0"/>
              </a:spcAft>
            </a:pP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D663-EEA2-4C40-972F-CA61E9B1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14927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Master Cover Slide">
  <a:themeElements>
    <a:clrScheme name="Custom 3">
      <a:dk1>
        <a:srgbClr val="000000"/>
      </a:dk1>
      <a:lt1>
        <a:srgbClr val="FFFFFF"/>
      </a:lt1>
      <a:dk2>
        <a:srgbClr val="0023A0"/>
      </a:dk2>
      <a:lt2>
        <a:srgbClr val="B2B2B2"/>
      </a:lt2>
      <a:accent1>
        <a:srgbClr val="667BC6"/>
      </a:accent1>
      <a:accent2>
        <a:srgbClr val="B2BDE3"/>
      </a:accent2>
      <a:accent3>
        <a:srgbClr val="FFFFFF"/>
      </a:accent3>
      <a:accent4>
        <a:srgbClr val="000000"/>
      </a:accent4>
      <a:accent5>
        <a:srgbClr val="B8BFDF"/>
      </a:accent5>
      <a:accent6>
        <a:srgbClr val="A1ABCE"/>
      </a:accent6>
      <a:hlink>
        <a:srgbClr val="0432FF"/>
      </a:hlink>
      <a:folHlink>
        <a:srgbClr val="0432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Layout">
  <a:themeElements>
    <a:clrScheme name="Custom 3">
      <a:dk1>
        <a:srgbClr val="000000"/>
      </a:dk1>
      <a:lt1>
        <a:srgbClr val="FFFFFF"/>
      </a:lt1>
      <a:dk2>
        <a:srgbClr val="0023A0"/>
      </a:dk2>
      <a:lt2>
        <a:srgbClr val="B2B2B2"/>
      </a:lt2>
      <a:accent1>
        <a:srgbClr val="667BC6"/>
      </a:accent1>
      <a:accent2>
        <a:srgbClr val="B2BDE3"/>
      </a:accent2>
      <a:accent3>
        <a:srgbClr val="FFFFFF"/>
      </a:accent3>
      <a:accent4>
        <a:srgbClr val="000000"/>
      </a:accent4>
      <a:accent5>
        <a:srgbClr val="B8BFDF"/>
      </a:accent5>
      <a:accent6>
        <a:srgbClr val="A1ABCE"/>
      </a:accent6>
      <a:hlink>
        <a:srgbClr val="0432FF"/>
      </a:hlink>
      <a:folHlink>
        <a:srgbClr val="0432FF"/>
      </a:folHlink>
    </a:clrScheme>
    <a:fontScheme name="Layout Slid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400" b="1" dirty="0" err="1">
            <a:solidFill>
              <a:srgbClr val="000000"/>
            </a:solidFill>
            <a:latin typeface="Gill Sans MT" pitchFamily="34" charset="0"/>
          </a:defRPr>
        </a:defPPr>
      </a:lstStyle>
    </a:txDef>
  </a:objectDefaults>
  <a:extraClrSchemeLst>
    <a:extraClrScheme>
      <a:clrScheme name="Layout Slide 1">
        <a:dk1>
          <a:srgbClr val="000000"/>
        </a:dk1>
        <a:lt1>
          <a:srgbClr val="FFFFFF"/>
        </a:lt1>
        <a:dk2>
          <a:srgbClr val="0023A0"/>
        </a:dk2>
        <a:lt2>
          <a:srgbClr val="B2B2B2"/>
        </a:lt2>
        <a:accent1>
          <a:srgbClr val="667BC6"/>
        </a:accent1>
        <a:accent2>
          <a:srgbClr val="B2BDE3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1ABCE"/>
        </a:accent6>
        <a:hlink>
          <a:srgbClr val="FFA000"/>
        </a:hlink>
        <a:folHlink>
          <a:srgbClr val="FFC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2">
        <a:dk1>
          <a:srgbClr val="000000"/>
        </a:dk1>
        <a:lt1>
          <a:srgbClr val="FFFFFF"/>
        </a:lt1>
        <a:dk2>
          <a:srgbClr val="0023A0"/>
        </a:dk2>
        <a:lt2>
          <a:srgbClr val="B2B2B2"/>
        </a:lt2>
        <a:accent1>
          <a:srgbClr val="70008A"/>
        </a:accent1>
        <a:accent2>
          <a:srgbClr val="B90000"/>
        </a:accent2>
        <a:accent3>
          <a:srgbClr val="FFFFFF"/>
        </a:accent3>
        <a:accent4>
          <a:srgbClr val="000000"/>
        </a:accent4>
        <a:accent5>
          <a:srgbClr val="BBAAC4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3">
        <a:dk1>
          <a:srgbClr val="000000"/>
        </a:dk1>
        <a:lt1>
          <a:srgbClr val="B2B2B2"/>
        </a:lt1>
        <a:dk2>
          <a:srgbClr val="0023A0"/>
        </a:dk2>
        <a:lt2>
          <a:srgbClr val="FFFFFF"/>
        </a:lt2>
        <a:accent1>
          <a:srgbClr val="70008A"/>
        </a:accent1>
        <a:accent2>
          <a:srgbClr val="B90000"/>
        </a:accent2>
        <a:accent3>
          <a:srgbClr val="D5D5D5"/>
        </a:accent3>
        <a:accent4>
          <a:srgbClr val="000000"/>
        </a:accent4>
        <a:accent5>
          <a:srgbClr val="BBAAC4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4">
        <a:dk1>
          <a:srgbClr val="000000"/>
        </a:dk1>
        <a:lt1>
          <a:srgbClr val="FFFFFF"/>
        </a:lt1>
        <a:dk2>
          <a:srgbClr val="0023A0"/>
        </a:dk2>
        <a:lt2>
          <a:srgbClr val="667BC6"/>
        </a:lt2>
        <a:accent1>
          <a:srgbClr val="B2BDE2"/>
        </a:accent1>
        <a:accent2>
          <a:srgbClr val="FFA000"/>
        </a:accent2>
        <a:accent3>
          <a:srgbClr val="FFFFFF"/>
        </a:accent3>
        <a:accent4>
          <a:srgbClr val="000000"/>
        </a:accent4>
        <a:accent5>
          <a:srgbClr val="D5DBEE"/>
        </a:accent5>
        <a:accent6>
          <a:srgbClr val="E79100"/>
        </a:accent6>
        <a:hlink>
          <a:srgbClr val="FFC666"/>
        </a:hlink>
        <a:folHlink>
          <a:srgbClr val="FFE3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5">
        <a:dk1>
          <a:srgbClr val="000000"/>
        </a:dk1>
        <a:lt1>
          <a:srgbClr val="BCBCBC"/>
        </a:lt1>
        <a:dk2>
          <a:srgbClr val="0023A0"/>
        </a:dk2>
        <a:lt2>
          <a:srgbClr val="667BC6"/>
        </a:lt2>
        <a:accent1>
          <a:srgbClr val="B2BDE2"/>
        </a:accent1>
        <a:accent2>
          <a:srgbClr val="FFA000"/>
        </a:accent2>
        <a:accent3>
          <a:srgbClr val="DADADA"/>
        </a:accent3>
        <a:accent4>
          <a:srgbClr val="000000"/>
        </a:accent4>
        <a:accent5>
          <a:srgbClr val="D5DBEE"/>
        </a:accent5>
        <a:accent6>
          <a:srgbClr val="E79100"/>
        </a:accent6>
        <a:hlink>
          <a:srgbClr val="FFC666"/>
        </a:hlink>
        <a:folHlink>
          <a:srgbClr val="FFE3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6">
        <a:dk1>
          <a:srgbClr val="000000"/>
        </a:dk1>
        <a:lt1>
          <a:srgbClr val="BCBCBC"/>
        </a:lt1>
        <a:dk2>
          <a:srgbClr val="0023A0"/>
        </a:dk2>
        <a:lt2>
          <a:srgbClr val="FFFFFF"/>
        </a:lt2>
        <a:accent1>
          <a:srgbClr val="0099CC"/>
        </a:accent1>
        <a:accent2>
          <a:srgbClr val="B90000"/>
        </a:accent2>
        <a:accent3>
          <a:srgbClr val="DADADA"/>
        </a:accent3>
        <a:accent4>
          <a:srgbClr val="000000"/>
        </a:accent4>
        <a:accent5>
          <a:srgbClr val="AACAE2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7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0099CC"/>
        </a:accent1>
        <a:accent2>
          <a:srgbClr val="B90000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8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90000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9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2BDE3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1ABCE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10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2BDE3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1ABCE"/>
        </a:accent6>
        <a:hlink>
          <a:srgbClr val="FFA000"/>
        </a:hlink>
        <a:folHlink>
          <a:srgbClr val="FFC6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reaker Layout">
  <a:themeElements>
    <a:clrScheme name="Custom 3">
      <a:dk1>
        <a:srgbClr val="000000"/>
      </a:dk1>
      <a:lt1>
        <a:srgbClr val="FFFFFF"/>
      </a:lt1>
      <a:dk2>
        <a:srgbClr val="0023A0"/>
      </a:dk2>
      <a:lt2>
        <a:srgbClr val="B2B2B2"/>
      </a:lt2>
      <a:accent1>
        <a:srgbClr val="667BC6"/>
      </a:accent1>
      <a:accent2>
        <a:srgbClr val="B2BDE3"/>
      </a:accent2>
      <a:accent3>
        <a:srgbClr val="FFFFFF"/>
      </a:accent3>
      <a:accent4>
        <a:srgbClr val="000000"/>
      </a:accent4>
      <a:accent5>
        <a:srgbClr val="B8BFDF"/>
      </a:accent5>
      <a:accent6>
        <a:srgbClr val="A1ABCE"/>
      </a:accent6>
      <a:hlink>
        <a:srgbClr val="0432FF"/>
      </a:hlink>
      <a:folHlink>
        <a:srgbClr val="0432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400" b="1" dirty="0" err="1">
            <a:solidFill>
              <a:srgbClr val="000000"/>
            </a:solidFill>
            <a:latin typeface="Gill Sans MT" pitchFamily="34" charset="0"/>
          </a:defRPr>
        </a:defPPr>
      </a:lstStyle>
    </a:txDef>
  </a:objectDefaults>
  <a:extraClrSchemeLst>
    <a:extraClrScheme>
      <a:clrScheme name="Layout Slide 1">
        <a:dk1>
          <a:srgbClr val="000000"/>
        </a:dk1>
        <a:lt1>
          <a:srgbClr val="FFFFFF"/>
        </a:lt1>
        <a:dk2>
          <a:srgbClr val="0023A0"/>
        </a:dk2>
        <a:lt2>
          <a:srgbClr val="B2B2B2"/>
        </a:lt2>
        <a:accent1>
          <a:srgbClr val="667BC6"/>
        </a:accent1>
        <a:accent2>
          <a:srgbClr val="B2BDE3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1ABCE"/>
        </a:accent6>
        <a:hlink>
          <a:srgbClr val="FFA000"/>
        </a:hlink>
        <a:folHlink>
          <a:srgbClr val="FFC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2">
        <a:dk1>
          <a:srgbClr val="000000"/>
        </a:dk1>
        <a:lt1>
          <a:srgbClr val="FFFFFF"/>
        </a:lt1>
        <a:dk2>
          <a:srgbClr val="0023A0"/>
        </a:dk2>
        <a:lt2>
          <a:srgbClr val="B2B2B2"/>
        </a:lt2>
        <a:accent1>
          <a:srgbClr val="70008A"/>
        </a:accent1>
        <a:accent2>
          <a:srgbClr val="B90000"/>
        </a:accent2>
        <a:accent3>
          <a:srgbClr val="FFFFFF"/>
        </a:accent3>
        <a:accent4>
          <a:srgbClr val="000000"/>
        </a:accent4>
        <a:accent5>
          <a:srgbClr val="BBAAC4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3">
        <a:dk1>
          <a:srgbClr val="000000"/>
        </a:dk1>
        <a:lt1>
          <a:srgbClr val="B2B2B2"/>
        </a:lt1>
        <a:dk2>
          <a:srgbClr val="0023A0"/>
        </a:dk2>
        <a:lt2>
          <a:srgbClr val="FFFFFF"/>
        </a:lt2>
        <a:accent1>
          <a:srgbClr val="70008A"/>
        </a:accent1>
        <a:accent2>
          <a:srgbClr val="B90000"/>
        </a:accent2>
        <a:accent3>
          <a:srgbClr val="D5D5D5"/>
        </a:accent3>
        <a:accent4>
          <a:srgbClr val="000000"/>
        </a:accent4>
        <a:accent5>
          <a:srgbClr val="BBAAC4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4">
        <a:dk1>
          <a:srgbClr val="000000"/>
        </a:dk1>
        <a:lt1>
          <a:srgbClr val="FFFFFF"/>
        </a:lt1>
        <a:dk2>
          <a:srgbClr val="0023A0"/>
        </a:dk2>
        <a:lt2>
          <a:srgbClr val="667BC6"/>
        </a:lt2>
        <a:accent1>
          <a:srgbClr val="B2BDE2"/>
        </a:accent1>
        <a:accent2>
          <a:srgbClr val="FFA000"/>
        </a:accent2>
        <a:accent3>
          <a:srgbClr val="FFFFFF"/>
        </a:accent3>
        <a:accent4>
          <a:srgbClr val="000000"/>
        </a:accent4>
        <a:accent5>
          <a:srgbClr val="D5DBEE"/>
        </a:accent5>
        <a:accent6>
          <a:srgbClr val="E79100"/>
        </a:accent6>
        <a:hlink>
          <a:srgbClr val="FFC666"/>
        </a:hlink>
        <a:folHlink>
          <a:srgbClr val="FFE3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5">
        <a:dk1>
          <a:srgbClr val="000000"/>
        </a:dk1>
        <a:lt1>
          <a:srgbClr val="BCBCBC"/>
        </a:lt1>
        <a:dk2>
          <a:srgbClr val="0023A0"/>
        </a:dk2>
        <a:lt2>
          <a:srgbClr val="667BC6"/>
        </a:lt2>
        <a:accent1>
          <a:srgbClr val="B2BDE2"/>
        </a:accent1>
        <a:accent2>
          <a:srgbClr val="FFA000"/>
        </a:accent2>
        <a:accent3>
          <a:srgbClr val="DADADA"/>
        </a:accent3>
        <a:accent4>
          <a:srgbClr val="000000"/>
        </a:accent4>
        <a:accent5>
          <a:srgbClr val="D5DBEE"/>
        </a:accent5>
        <a:accent6>
          <a:srgbClr val="E79100"/>
        </a:accent6>
        <a:hlink>
          <a:srgbClr val="FFC666"/>
        </a:hlink>
        <a:folHlink>
          <a:srgbClr val="FFE3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6">
        <a:dk1>
          <a:srgbClr val="000000"/>
        </a:dk1>
        <a:lt1>
          <a:srgbClr val="BCBCBC"/>
        </a:lt1>
        <a:dk2>
          <a:srgbClr val="0023A0"/>
        </a:dk2>
        <a:lt2>
          <a:srgbClr val="FFFFFF"/>
        </a:lt2>
        <a:accent1>
          <a:srgbClr val="0099CC"/>
        </a:accent1>
        <a:accent2>
          <a:srgbClr val="B90000"/>
        </a:accent2>
        <a:accent3>
          <a:srgbClr val="DADADA"/>
        </a:accent3>
        <a:accent4>
          <a:srgbClr val="000000"/>
        </a:accent4>
        <a:accent5>
          <a:srgbClr val="AACAE2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7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0099CC"/>
        </a:accent1>
        <a:accent2>
          <a:srgbClr val="B90000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8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90000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9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2BDE3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1ABCE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10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2BDE3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1ABCE"/>
        </a:accent6>
        <a:hlink>
          <a:srgbClr val="FFA000"/>
        </a:hlink>
        <a:folHlink>
          <a:srgbClr val="FFC6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1834</Words>
  <Application>Microsoft Macintosh PowerPoint</Application>
  <PresentationFormat>Widescreen</PresentationFormat>
  <Paragraphs>221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ＭＳ Ｐゴシック</vt:lpstr>
      <vt:lpstr>ヒラギノ角ゴ Pro W3</vt:lpstr>
      <vt:lpstr>Arial</vt:lpstr>
      <vt:lpstr>Helvetica</vt:lpstr>
      <vt:lpstr>Helvetica Bold Oblique</vt:lpstr>
      <vt:lpstr>Wingdings</vt:lpstr>
      <vt:lpstr>Master Cover Slide</vt:lpstr>
      <vt:lpstr>Content Layout</vt:lpstr>
      <vt:lpstr>Breaker Layout</vt:lpstr>
      <vt:lpstr>Annual Interagency  Accessibility Forum</vt:lpstr>
      <vt:lpstr>Agenda</vt:lpstr>
      <vt:lpstr>Mobile Traffic To Federal Websites on analytics.usa.gov</vt:lpstr>
      <vt:lpstr>What Are Mobile Devices and Mobile Applications?</vt:lpstr>
      <vt:lpstr>What Complexities Do Mobile Devices Bring To Accessibility?</vt:lpstr>
      <vt:lpstr>What Complexities Do Mobile Devices Bring? (continued)</vt:lpstr>
      <vt:lpstr>What Are Some Mobile Accessibility Challenges?</vt:lpstr>
      <vt:lpstr>Are Accessibility Regulations Different for Mobile?</vt:lpstr>
      <vt:lpstr>Are Accessibility Regulations Different for Mobile? WCAG</vt:lpstr>
      <vt:lpstr>Some Solutions To Mobile Accessibility Challenges</vt:lpstr>
      <vt:lpstr>What’s New in Mobile Accessibility? - Audio</vt:lpstr>
      <vt:lpstr>What’s New in Mobile Accessibility? - Vision</vt:lpstr>
      <vt:lpstr>What’s New in Mobile Accessibility? - Mobility</vt:lpstr>
      <vt:lpstr>What’s New in Mobile Accessibility? – Learning</vt:lpstr>
      <vt:lpstr>What’s Next in Mobile Accessibility?</vt:lpstr>
      <vt:lpstr>Additional Mobile Accessibility Resources – Government</vt:lpstr>
      <vt:lpstr>Additional Mobile Accessibility Resources - Laws</vt:lpstr>
      <vt:lpstr>Additional Mobile Accessibility Resources – W3C</vt:lpstr>
      <vt:lpstr>Additional Mobile Accessibility Resources - Articles</vt:lpstr>
      <vt:lpstr>Call to Action</vt:lpstr>
      <vt:lpstr>THANK YOU For attending …</vt:lpstr>
      <vt:lpstr>Questions?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 Interagency Accessibility Forum IAAF: Mobile Accessibility</dc:title>
  <dc:subject>Enabling Missions through Accessible Technology – Leaving No One Behind</dc:subject>
  <dc:creator>David Fern, Toni Bonitto</dc:creator>
  <cp:keywords>IAAF</cp:keywords>
  <dc:description>Emerging technology as it relates to our devices, allowing us to be mobile for persons with disabilities</dc:description>
  <cp:lastModifiedBy/>
  <cp:revision>1</cp:revision>
  <cp:lastPrinted>2020-09-21T21:28:32Z</cp:lastPrinted>
  <dcterms:created xsi:type="dcterms:W3CDTF">2013-08-29T18:50:40Z</dcterms:created>
  <dcterms:modified xsi:type="dcterms:W3CDTF">2020-09-23T20:04:05Z</dcterms:modified>
  <cp:category>2020 Interagency Accessibility Forum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</Properties>
</file>